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charts/chart11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5" r:id="rId5"/>
  </p:sldMasterIdLst>
  <p:notesMasterIdLst>
    <p:notesMasterId r:id="rId32"/>
  </p:notesMasterIdLst>
  <p:handoutMasterIdLst>
    <p:handoutMasterId r:id="rId33"/>
  </p:handoutMasterIdLst>
  <p:sldIdLst>
    <p:sldId id="302" r:id="rId6"/>
    <p:sldId id="276" r:id="rId7"/>
    <p:sldId id="278" r:id="rId8"/>
    <p:sldId id="279" r:id="rId9"/>
    <p:sldId id="280" r:id="rId10"/>
    <p:sldId id="282" r:id="rId11"/>
    <p:sldId id="304" r:id="rId12"/>
    <p:sldId id="306" r:id="rId13"/>
    <p:sldId id="284" r:id="rId14"/>
    <p:sldId id="307" r:id="rId15"/>
    <p:sldId id="303" r:id="rId16"/>
    <p:sldId id="270" r:id="rId17"/>
    <p:sldId id="271" r:id="rId18"/>
    <p:sldId id="293" r:id="rId19"/>
    <p:sldId id="272" r:id="rId20"/>
    <p:sldId id="309" r:id="rId21"/>
    <p:sldId id="274" r:id="rId22"/>
    <p:sldId id="310" r:id="rId23"/>
    <p:sldId id="294" r:id="rId24"/>
    <p:sldId id="308" r:id="rId25"/>
    <p:sldId id="291" r:id="rId26"/>
    <p:sldId id="290" r:id="rId27"/>
    <p:sldId id="300" r:id="rId28"/>
    <p:sldId id="281" r:id="rId29"/>
    <p:sldId id="298" r:id="rId30"/>
    <p:sldId id="283" r:id="rId31"/>
  </p:sldIdLst>
  <p:sldSz cx="9144000" cy="6858000" type="screen4x3"/>
  <p:notesSz cx="6797675" cy="992822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900"/>
    <a:srgbClr val="080808"/>
    <a:srgbClr val="000000"/>
    <a:srgbClr val="AC145A"/>
    <a:srgbClr val="004E42"/>
    <a:srgbClr val="633231"/>
    <a:srgbClr val="201747"/>
    <a:srgbClr val="3C1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85080" autoAdjust="0"/>
  </p:normalViewPr>
  <p:slideViewPr>
    <p:cSldViewPr snapToGrid="0" showGuides="1">
      <p:cViewPr varScale="1">
        <p:scale>
          <a:sx n="60" d="100"/>
          <a:sy n="60" d="100"/>
        </p:scale>
        <p:origin x="1748" y="36"/>
      </p:cViewPr>
      <p:guideLst>
        <p:guide orient="horz" pos="8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5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9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 b="0">
                <a:latin typeface="Baskerville"/>
              </a:defRPr>
            </a:pPr>
            <a:r>
              <a:rPr lang="en-US" sz="1400" b="0" dirty="0" smtClean="0">
                <a:latin typeface="Baskerville"/>
              </a:rPr>
              <a:t>Structure of </a:t>
            </a:r>
            <a:r>
              <a:rPr lang="en-US" sz="1400" b="0" dirty="0" err="1" smtClean="0">
                <a:latin typeface="Baskerville"/>
              </a:rPr>
              <a:t>Hicure</a:t>
            </a:r>
            <a:endParaRPr lang="en-US" sz="1400" b="0" dirty="0">
              <a:latin typeface="Baskerville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551543339721715"/>
          <c:y val="3.8220662922264614E-2"/>
          <c:w val="0.81347067381853888"/>
          <c:h val="0.85124240042452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free AA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Sheet1!$A$4:$A$49</c:f>
              <c:numCache>
                <c:formatCode>General</c:formatCode>
                <c:ptCount val="4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</c:numCache>
            </c:numRef>
          </c:cat>
          <c:val>
            <c:numRef>
              <c:f>Sheet1!$B$4:$B$49</c:f>
              <c:numCache>
                <c:formatCode>General</c:formatCode>
                <c:ptCount val="46"/>
                <c:pt idx="0">
                  <c:v>1.5269999999999999</c:v>
                </c:pt>
                <c:pt idx="1">
                  <c:v>2.8069999999999999</c:v>
                </c:pt>
                <c:pt idx="2">
                  <c:v>3.7629999999999999</c:v>
                </c:pt>
                <c:pt idx="3">
                  <c:v>4.2640000000000002</c:v>
                </c:pt>
                <c:pt idx="4">
                  <c:v>5.1120000000000001</c:v>
                </c:pt>
                <c:pt idx="5">
                  <c:v>6.1020000000000003</c:v>
                </c:pt>
                <c:pt idx="6">
                  <c:v>6.9130000000000003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short chain peptides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Sheet1!$A$4:$A$49</c:f>
              <c:numCache>
                <c:formatCode>General</c:formatCode>
                <c:ptCount val="4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</c:numCache>
            </c:numRef>
          </c:cat>
          <c:val>
            <c:numRef>
              <c:f>Sheet1!$C$4:$C$49</c:f>
              <c:numCache>
                <c:formatCode>General</c:formatCode>
                <c:ptCount val="46"/>
                <c:pt idx="7">
                  <c:v>7.5830000000000002</c:v>
                </c:pt>
                <c:pt idx="8">
                  <c:v>8.1349999999999998</c:v>
                </c:pt>
                <c:pt idx="9">
                  <c:v>7.3929999999999998</c:v>
                </c:pt>
                <c:pt idx="10">
                  <c:v>6.5910000000000002</c:v>
                </c:pt>
                <c:pt idx="11">
                  <c:v>6.0709999999999997</c:v>
                </c:pt>
                <c:pt idx="12">
                  <c:v>5.5</c:v>
                </c:pt>
                <c:pt idx="13">
                  <c:v>4.6130000000000004</c:v>
                </c:pt>
                <c:pt idx="14">
                  <c:v>3.6970000000000001</c:v>
                </c:pt>
                <c:pt idx="15">
                  <c:v>3.0249999999999999</c:v>
                </c:pt>
                <c:pt idx="16">
                  <c:v>2.5019999999999998</c:v>
                </c:pt>
                <c:pt idx="17">
                  <c:v>2.097</c:v>
                </c:pt>
                <c:pt idx="18">
                  <c:v>1.786</c:v>
                </c:pt>
                <c:pt idx="19">
                  <c:v>1.504</c:v>
                </c:pt>
                <c:pt idx="20">
                  <c:v>1.2649999999999999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long chain peptides</c:v>
                </c:pt>
              </c:strCache>
            </c:strRef>
          </c:tx>
          <c:invertIfNegative val="0"/>
          <c:cat>
            <c:numRef>
              <c:f>Sheet1!$A$4:$A$49</c:f>
              <c:numCache>
                <c:formatCode>General</c:formatCode>
                <c:ptCount val="4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</c:numCache>
            </c:numRef>
          </c:cat>
          <c:val>
            <c:numRef>
              <c:f>Sheet1!$D$4:$D$49</c:f>
              <c:numCache>
                <c:formatCode>General</c:formatCode>
                <c:ptCount val="46"/>
                <c:pt idx="21">
                  <c:v>1.0820000000000001</c:v>
                </c:pt>
                <c:pt idx="22">
                  <c:v>0.92200000000000004</c:v>
                </c:pt>
                <c:pt idx="23">
                  <c:v>0.78100000000000003</c:v>
                </c:pt>
                <c:pt idx="24">
                  <c:v>0.67800000000000005</c:v>
                </c:pt>
                <c:pt idx="25">
                  <c:v>0.56999999999999995</c:v>
                </c:pt>
                <c:pt idx="26">
                  <c:v>0.49099999999999999</c:v>
                </c:pt>
                <c:pt idx="27">
                  <c:v>0.41299999999999998</c:v>
                </c:pt>
                <c:pt idx="28">
                  <c:v>0.36199999999999999</c:v>
                </c:pt>
                <c:pt idx="29">
                  <c:v>0.30399999999999999</c:v>
                </c:pt>
                <c:pt idx="30">
                  <c:v>0.27400000000000002</c:v>
                </c:pt>
                <c:pt idx="31">
                  <c:v>0.22700000000000001</c:v>
                </c:pt>
                <c:pt idx="32">
                  <c:v>0.19</c:v>
                </c:pt>
                <c:pt idx="33">
                  <c:v>0.17599999999999999</c:v>
                </c:pt>
                <c:pt idx="34">
                  <c:v>0.14799999999999999</c:v>
                </c:pt>
                <c:pt idx="35">
                  <c:v>0.129</c:v>
                </c:pt>
                <c:pt idx="36">
                  <c:v>0.12</c:v>
                </c:pt>
                <c:pt idx="37">
                  <c:v>9.5000000000000001E-2</c:v>
                </c:pt>
                <c:pt idx="38">
                  <c:v>8.7999999999999995E-2</c:v>
                </c:pt>
                <c:pt idx="39">
                  <c:v>7.4999999999999997E-2</c:v>
                </c:pt>
                <c:pt idx="40">
                  <c:v>7.0000000000000007E-2</c:v>
                </c:pt>
                <c:pt idx="41">
                  <c:v>8.8999999999999996E-2</c:v>
                </c:pt>
                <c:pt idx="42">
                  <c:v>2.4E-2</c:v>
                </c:pt>
                <c:pt idx="43">
                  <c:v>3.7999999999999999E-2</c:v>
                </c:pt>
                <c:pt idx="44">
                  <c:v>4.7E-2</c:v>
                </c:pt>
                <c:pt idx="45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064936"/>
        <c:axId val="251059840"/>
      </c:barChart>
      <c:catAx>
        <c:axId val="25106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"/>
          <a:lstStyle/>
          <a:p>
            <a:pPr>
              <a:defRPr/>
            </a:pPr>
            <a:endParaRPr lang="da-DK"/>
          </a:p>
        </c:txPr>
        <c:crossAx val="251059840"/>
        <c:crosses val="autoZero"/>
        <c:auto val="1"/>
        <c:lblAlgn val="ctr"/>
        <c:lblOffset val="100"/>
        <c:noMultiLvlLbl val="0"/>
      </c:catAx>
      <c:valAx>
        <c:axId val="251059840"/>
        <c:scaling>
          <c:orientation val="minMax"/>
          <c:max val="9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 b="0">
                    <a:latin typeface="Baskerville"/>
                  </a:defRPr>
                </a:pPr>
                <a:r>
                  <a:rPr lang="en-US" sz="1050" b="0" dirty="0" smtClean="0">
                    <a:latin typeface="Baskerville"/>
                  </a:rPr>
                  <a:t>Content</a:t>
                </a:r>
                <a:endParaRPr lang="en-US" sz="1050" b="0" dirty="0">
                  <a:latin typeface="Baskerville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a-DK"/>
          </a:p>
        </c:txPr>
        <c:crossAx val="251064936"/>
        <c:crossesAt val="1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59751924305458171"/>
          <c:y val="0.19089349278224985"/>
          <c:w val="0.34233062769467443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7DAT-C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Meltatox 250</c:v>
                </c:pt>
                <c:pt idx="1">
                  <c:v>Solvit 75</c:v>
                </c:pt>
                <c:pt idx="2">
                  <c:v>Solvit 75 + Hicure 125</c:v>
                </c:pt>
                <c:pt idx="3">
                  <c:v>Hicure 125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97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7DAT-D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Meltatox 250</c:v>
                </c:pt>
                <c:pt idx="1">
                  <c:v>Solvit 75</c:v>
                </c:pt>
                <c:pt idx="2">
                  <c:v>Solvit 75 + Hicure 125</c:v>
                </c:pt>
                <c:pt idx="3">
                  <c:v>Hicure 125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</c:v>
                </c:pt>
                <c:pt idx="1">
                  <c:v>79</c:v>
                </c:pt>
                <c:pt idx="2">
                  <c:v>93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316864"/>
        <c:axId val="372322744"/>
      </c:barChart>
      <c:catAx>
        <c:axId val="37231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2322744"/>
        <c:crosses val="autoZero"/>
        <c:auto val="1"/>
        <c:lblAlgn val="ctr"/>
        <c:lblOffset val="100"/>
        <c:noMultiLvlLbl val="0"/>
      </c:catAx>
      <c:valAx>
        <c:axId val="3723227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% </a:t>
                </a:r>
                <a:r>
                  <a:rPr lang="en-US" sz="1800" dirty="0" err="1"/>
                  <a:t>bestrijding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2316864"/>
        <c:crosses val="autoZero"/>
        <c:crossBetween val="between"/>
        <c:majorUnit val="2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Gemiddelde</a:t>
            </a:r>
            <a:r>
              <a:rPr lang="en-US" dirty="0" smtClean="0"/>
              <a:t> </a:t>
            </a:r>
            <a:r>
              <a:rPr lang="en-US" dirty="0" err="1"/>
              <a:t>houdbaarheid</a:t>
            </a:r>
            <a:r>
              <a:rPr lang="en-US" dirty="0"/>
              <a:t> in </a:t>
            </a:r>
            <a:r>
              <a:rPr lang="en-US" dirty="0" err="1"/>
              <a:t>dagen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gemiddelde houdbaarheid in dagen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Onbehandeld</c:v>
                </c:pt>
                <c:pt idx="1">
                  <c:v>Hicure 0,125%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6.8</c:v>
                </c:pt>
                <c:pt idx="1">
                  <c:v>11.75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197296"/>
        <c:axId val="374202784"/>
      </c:barChart>
      <c:catAx>
        <c:axId val="37419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4202784"/>
        <c:crosses val="autoZero"/>
        <c:auto val="1"/>
        <c:lblAlgn val="ctr"/>
        <c:lblOffset val="100"/>
        <c:noMultiLvlLbl val="0"/>
      </c:catAx>
      <c:valAx>
        <c:axId val="374202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1972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Baskerville"/>
              </a:defRPr>
            </a:pPr>
            <a:r>
              <a:rPr lang="en-US" sz="1400" b="0" dirty="0" err="1" smtClean="0">
                <a:latin typeface="Baskerville"/>
              </a:rPr>
              <a:t>Hicure</a:t>
            </a:r>
            <a:r>
              <a:rPr lang="en-US" sz="1400" b="0" dirty="0" smtClean="0">
                <a:latin typeface="Baskerville"/>
              </a:rPr>
              <a:t> vs competition</a:t>
            </a:r>
            <a:endParaRPr lang="en-US" sz="1400" b="0" dirty="0">
              <a:latin typeface="Baskerville"/>
            </a:endParaRPr>
          </a:p>
        </c:rich>
      </c:tx>
      <c:layout>
        <c:manualLayout>
          <c:xMode val="edge"/>
          <c:yMode val="edge"/>
          <c:x val="0.33610595771990648"/>
          <c:y val="0.1106322210391124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50489144032661"/>
          <c:y val="9.3103257030009795E-2"/>
          <c:w val="0.77421581595583899"/>
          <c:h val="0.713907774827529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'confronto LMW e L'!$C$25</c:f>
              <c:strCache>
                <c:ptCount val="1"/>
                <c:pt idx="0">
                  <c:v>HICURE</c:v>
                </c:pt>
              </c:strCache>
            </c:strRef>
          </c:tx>
          <c:spPr>
            <a:ln w="19050">
              <a:solidFill>
                <a:srgbClr val="F2A9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2A900"/>
              </a:solidFill>
              <a:ln w="19050">
                <a:solidFill>
                  <a:srgbClr val="F2A900"/>
                </a:solidFill>
                <a:prstDash val="solid"/>
              </a:ln>
            </c:spPr>
          </c:marker>
          <c:xVal>
            <c:numRef>
              <c:f>'confronto LMW e L'!$B$26:$B$95</c:f>
              <c:numCache>
                <c:formatCode>General</c:formatCode>
                <c:ptCount val="7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750</c:v>
                </c:pt>
                <c:pt idx="11">
                  <c:v>800</c:v>
                </c:pt>
                <c:pt idx="12">
                  <c:v>900</c:v>
                </c:pt>
                <c:pt idx="13">
                  <c:v>1000</c:v>
                </c:pt>
                <c:pt idx="14">
                  <c:v>1100</c:v>
                </c:pt>
                <c:pt idx="15">
                  <c:v>1200</c:v>
                </c:pt>
                <c:pt idx="16">
                  <c:v>1300</c:v>
                </c:pt>
                <c:pt idx="17">
                  <c:v>1400</c:v>
                </c:pt>
                <c:pt idx="18">
                  <c:v>1500</c:v>
                </c:pt>
                <c:pt idx="19">
                  <c:v>1600</c:v>
                </c:pt>
                <c:pt idx="20">
                  <c:v>1700</c:v>
                </c:pt>
                <c:pt idx="21">
                  <c:v>1800</c:v>
                </c:pt>
                <c:pt idx="22">
                  <c:v>1900</c:v>
                </c:pt>
                <c:pt idx="23">
                  <c:v>2000</c:v>
                </c:pt>
                <c:pt idx="24">
                  <c:v>2100</c:v>
                </c:pt>
                <c:pt idx="25">
                  <c:v>2200</c:v>
                </c:pt>
                <c:pt idx="26">
                  <c:v>2300</c:v>
                </c:pt>
                <c:pt idx="27">
                  <c:v>2400</c:v>
                </c:pt>
                <c:pt idx="28">
                  <c:v>2500</c:v>
                </c:pt>
                <c:pt idx="29">
                  <c:v>2600</c:v>
                </c:pt>
                <c:pt idx="30">
                  <c:v>2700</c:v>
                </c:pt>
                <c:pt idx="31">
                  <c:v>2800</c:v>
                </c:pt>
                <c:pt idx="32">
                  <c:v>2900</c:v>
                </c:pt>
                <c:pt idx="33">
                  <c:v>3000</c:v>
                </c:pt>
                <c:pt idx="34">
                  <c:v>3100</c:v>
                </c:pt>
                <c:pt idx="35">
                  <c:v>3200</c:v>
                </c:pt>
                <c:pt idx="36">
                  <c:v>3300</c:v>
                </c:pt>
                <c:pt idx="37">
                  <c:v>3400</c:v>
                </c:pt>
                <c:pt idx="38">
                  <c:v>3500</c:v>
                </c:pt>
                <c:pt idx="39">
                  <c:v>3600</c:v>
                </c:pt>
                <c:pt idx="40">
                  <c:v>3700</c:v>
                </c:pt>
                <c:pt idx="41">
                  <c:v>3800</c:v>
                </c:pt>
                <c:pt idx="42">
                  <c:v>3900</c:v>
                </c:pt>
                <c:pt idx="43">
                  <c:v>4000</c:v>
                </c:pt>
                <c:pt idx="44">
                  <c:v>4100</c:v>
                </c:pt>
                <c:pt idx="45">
                  <c:v>4200</c:v>
                </c:pt>
                <c:pt idx="46">
                  <c:v>4300</c:v>
                </c:pt>
                <c:pt idx="47">
                  <c:v>4400</c:v>
                </c:pt>
                <c:pt idx="48">
                  <c:v>4500</c:v>
                </c:pt>
                <c:pt idx="49">
                  <c:v>4600</c:v>
                </c:pt>
                <c:pt idx="50">
                  <c:v>4700</c:v>
                </c:pt>
                <c:pt idx="51">
                  <c:v>4800</c:v>
                </c:pt>
                <c:pt idx="52">
                  <c:v>4900</c:v>
                </c:pt>
                <c:pt idx="53">
                  <c:v>5000</c:v>
                </c:pt>
                <c:pt idx="54">
                  <c:v>5100</c:v>
                </c:pt>
                <c:pt idx="55">
                  <c:v>5200</c:v>
                </c:pt>
                <c:pt idx="56">
                  <c:v>5300</c:v>
                </c:pt>
                <c:pt idx="57">
                  <c:v>5400</c:v>
                </c:pt>
                <c:pt idx="58">
                  <c:v>5520</c:v>
                </c:pt>
                <c:pt idx="59">
                  <c:v>5600</c:v>
                </c:pt>
                <c:pt idx="60">
                  <c:v>5700</c:v>
                </c:pt>
                <c:pt idx="61">
                  <c:v>5800</c:v>
                </c:pt>
                <c:pt idx="62">
                  <c:v>5900</c:v>
                </c:pt>
                <c:pt idx="63">
                  <c:v>6000</c:v>
                </c:pt>
                <c:pt idx="64">
                  <c:v>6500</c:v>
                </c:pt>
                <c:pt idx="65" formatCode="#,##0">
                  <c:v>7500</c:v>
                </c:pt>
                <c:pt idx="66" formatCode="#,##0">
                  <c:v>8020</c:v>
                </c:pt>
                <c:pt idx="67" formatCode="#,##0">
                  <c:v>9500</c:v>
                </c:pt>
                <c:pt idx="68" formatCode="#,##0">
                  <c:v>15000</c:v>
                </c:pt>
                <c:pt idx="69" formatCode="#,##0">
                  <c:v>20000</c:v>
                </c:pt>
              </c:numCache>
            </c:numRef>
          </c:xVal>
          <c:yVal>
            <c:numRef>
              <c:f>'confronto LMW e L'!$C$26:$C$95</c:f>
              <c:numCache>
                <c:formatCode>General</c:formatCode>
                <c:ptCount val="70"/>
                <c:pt idx="0">
                  <c:v>1.5269999999999999</c:v>
                </c:pt>
                <c:pt idx="2">
                  <c:v>2.8069999999999999</c:v>
                </c:pt>
                <c:pt idx="3">
                  <c:v>3.7629999999999999</c:v>
                </c:pt>
                <c:pt idx="5">
                  <c:v>4.2640000000000002</c:v>
                </c:pt>
                <c:pt idx="6">
                  <c:v>5.1120000000000001</c:v>
                </c:pt>
                <c:pt idx="7">
                  <c:v>6.1020000000000003</c:v>
                </c:pt>
                <c:pt idx="8">
                  <c:v>6.9130000000000003</c:v>
                </c:pt>
                <c:pt idx="9">
                  <c:v>7.5830000000000002</c:v>
                </c:pt>
                <c:pt idx="11">
                  <c:v>8.1349999999999998</c:v>
                </c:pt>
                <c:pt idx="12">
                  <c:v>7.3929999999999998</c:v>
                </c:pt>
                <c:pt idx="13">
                  <c:v>6.5910000000000002</c:v>
                </c:pt>
                <c:pt idx="14">
                  <c:v>6.0709999999999997</c:v>
                </c:pt>
                <c:pt idx="15">
                  <c:v>5.5</c:v>
                </c:pt>
                <c:pt idx="16">
                  <c:v>4.6130000000000004</c:v>
                </c:pt>
                <c:pt idx="17">
                  <c:v>3.6970000000000001</c:v>
                </c:pt>
                <c:pt idx="18">
                  <c:v>3.0249999999999999</c:v>
                </c:pt>
                <c:pt idx="19">
                  <c:v>2.5019999999999998</c:v>
                </c:pt>
                <c:pt idx="20">
                  <c:v>2.097</c:v>
                </c:pt>
                <c:pt idx="21">
                  <c:v>1.786</c:v>
                </c:pt>
                <c:pt idx="22">
                  <c:v>1.504</c:v>
                </c:pt>
                <c:pt idx="23">
                  <c:v>1.2649999999999999</c:v>
                </c:pt>
                <c:pt idx="24">
                  <c:v>1.0820000000000001</c:v>
                </c:pt>
                <c:pt idx="25">
                  <c:v>0.92200000000000004</c:v>
                </c:pt>
                <c:pt idx="26">
                  <c:v>0.78100000000000003</c:v>
                </c:pt>
                <c:pt idx="27">
                  <c:v>0.67800000000000005</c:v>
                </c:pt>
                <c:pt idx="28">
                  <c:v>0.56999999999999995</c:v>
                </c:pt>
                <c:pt idx="29">
                  <c:v>0.49099999999999999</c:v>
                </c:pt>
                <c:pt idx="30">
                  <c:v>0.41299999999999998</c:v>
                </c:pt>
                <c:pt idx="31">
                  <c:v>0.36199999999999999</c:v>
                </c:pt>
                <c:pt idx="32">
                  <c:v>0.30399999999999999</c:v>
                </c:pt>
                <c:pt idx="33">
                  <c:v>0.27400000000000002</c:v>
                </c:pt>
                <c:pt idx="34">
                  <c:v>0.22700000000000001</c:v>
                </c:pt>
                <c:pt idx="35">
                  <c:v>0.19</c:v>
                </c:pt>
                <c:pt idx="36">
                  <c:v>0.17599999999999999</c:v>
                </c:pt>
                <c:pt idx="37">
                  <c:v>0.14799999999999999</c:v>
                </c:pt>
                <c:pt idx="38">
                  <c:v>0.129</c:v>
                </c:pt>
                <c:pt idx="39">
                  <c:v>0.12</c:v>
                </c:pt>
                <c:pt idx="40">
                  <c:v>9.5000000000000001E-2</c:v>
                </c:pt>
                <c:pt idx="41">
                  <c:v>8.7999999999999995E-2</c:v>
                </c:pt>
                <c:pt idx="42">
                  <c:v>7.4999999999999997E-2</c:v>
                </c:pt>
                <c:pt idx="43">
                  <c:v>7.0000000000000007E-2</c:v>
                </c:pt>
                <c:pt idx="44">
                  <c:v>8.8999999999999996E-2</c:v>
                </c:pt>
                <c:pt idx="45">
                  <c:v>2.4E-2</c:v>
                </c:pt>
                <c:pt idx="46">
                  <c:v>3.7999999999999999E-2</c:v>
                </c:pt>
                <c:pt idx="47">
                  <c:v>4.7E-2</c:v>
                </c:pt>
                <c:pt idx="48">
                  <c:v>3.5000000000000003E-2</c:v>
                </c:pt>
                <c:pt idx="49">
                  <c:v>2.9000000000000001E-2</c:v>
                </c:pt>
                <c:pt idx="50">
                  <c:v>2.9000000000000001E-2</c:v>
                </c:pt>
                <c:pt idx="51">
                  <c:v>2.5000000000000001E-2</c:v>
                </c:pt>
                <c:pt idx="52">
                  <c:v>1.7999999999999999E-2</c:v>
                </c:pt>
                <c:pt idx="53">
                  <c:v>2.4E-2</c:v>
                </c:pt>
                <c:pt idx="54">
                  <c:v>1.6E-2</c:v>
                </c:pt>
                <c:pt idx="55">
                  <c:v>1.4999999999999999E-2</c:v>
                </c:pt>
                <c:pt idx="56">
                  <c:v>1.4999999999999999E-2</c:v>
                </c:pt>
                <c:pt idx="57">
                  <c:v>1.4999999999999999E-2</c:v>
                </c:pt>
                <c:pt idx="58">
                  <c:v>1.4E-2</c:v>
                </c:pt>
                <c:pt idx="59">
                  <c:v>1.4E-2</c:v>
                </c:pt>
                <c:pt idx="60">
                  <c:v>1.0999999999999999E-2</c:v>
                </c:pt>
                <c:pt idx="61">
                  <c:v>6.0000000000000001E-3</c:v>
                </c:pt>
                <c:pt idx="62">
                  <c:v>1.4E-2</c:v>
                </c:pt>
                <c:pt idx="63">
                  <c:v>7.4999999999999997E-2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'confronto LMW e L'!$D$25</c:f>
              <c:strCache>
                <c:ptCount val="1"/>
                <c:pt idx="0">
                  <c:v>other hydrolysed protein</c:v>
                </c:pt>
              </c:strCache>
            </c:strRef>
          </c:tx>
          <c:spPr>
            <a:ln w="19050">
              <a:solidFill>
                <a:srgbClr val="AC145A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AC145A"/>
              </a:solidFill>
              <a:ln w="19050">
                <a:solidFill>
                  <a:srgbClr val="AC145A"/>
                </a:solidFill>
                <a:prstDash val="solid"/>
              </a:ln>
            </c:spPr>
          </c:marker>
          <c:xVal>
            <c:numRef>
              <c:f>'confronto LMW e L'!$B$26:$B$95</c:f>
              <c:numCache>
                <c:formatCode>General</c:formatCode>
                <c:ptCount val="7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750</c:v>
                </c:pt>
                <c:pt idx="11">
                  <c:v>800</c:v>
                </c:pt>
                <c:pt idx="12">
                  <c:v>900</c:v>
                </c:pt>
                <c:pt idx="13">
                  <c:v>1000</c:v>
                </c:pt>
                <c:pt idx="14">
                  <c:v>1100</c:v>
                </c:pt>
                <c:pt idx="15">
                  <c:v>1200</c:v>
                </c:pt>
                <c:pt idx="16">
                  <c:v>1300</c:v>
                </c:pt>
                <c:pt idx="17">
                  <c:v>1400</c:v>
                </c:pt>
                <c:pt idx="18">
                  <c:v>1500</c:v>
                </c:pt>
                <c:pt idx="19">
                  <c:v>1600</c:v>
                </c:pt>
                <c:pt idx="20">
                  <c:v>1700</c:v>
                </c:pt>
                <c:pt idx="21">
                  <c:v>1800</c:v>
                </c:pt>
                <c:pt idx="22">
                  <c:v>1900</c:v>
                </c:pt>
                <c:pt idx="23">
                  <c:v>2000</c:v>
                </c:pt>
                <c:pt idx="24">
                  <c:v>2100</c:v>
                </c:pt>
                <c:pt idx="25">
                  <c:v>2200</c:v>
                </c:pt>
                <c:pt idx="26">
                  <c:v>2300</c:v>
                </c:pt>
                <c:pt idx="27">
                  <c:v>2400</c:v>
                </c:pt>
                <c:pt idx="28">
                  <c:v>2500</c:v>
                </c:pt>
                <c:pt idx="29">
                  <c:v>2600</c:v>
                </c:pt>
                <c:pt idx="30">
                  <c:v>2700</c:v>
                </c:pt>
                <c:pt idx="31">
                  <c:v>2800</c:v>
                </c:pt>
                <c:pt idx="32">
                  <c:v>2900</c:v>
                </c:pt>
                <c:pt idx="33">
                  <c:v>3000</c:v>
                </c:pt>
                <c:pt idx="34">
                  <c:v>3100</c:v>
                </c:pt>
                <c:pt idx="35">
                  <c:v>3200</c:v>
                </c:pt>
                <c:pt idx="36">
                  <c:v>3300</c:v>
                </c:pt>
                <c:pt idx="37">
                  <c:v>3400</c:v>
                </c:pt>
                <c:pt idx="38">
                  <c:v>3500</c:v>
                </c:pt>
                <c:pt idx="39">
                  <c:v>3600</c:v>
                </c:pt>
                <c:pt idx="40">
                  <c:v>3700</c:v>
                </c:pt>
                <c:pt idx="41">
                  <c:v>3800</c:v>
                </c:pt>
                <c:pt idx="42">
                  <c:v>3900</c:v>
                </c:pt>
                <c:pt idx="43">
                  <c:v>4000</c:v>
                </c:pt>
                <c:pt idx="44">
                  <c:v>4100</c:v>
                </c:pt>
                <c:pt idx="45">
                  <c:v>4200</c:v>
                </c:pt>
                <c:pt idx="46">
                  <c:v>4300</c:v>
                </c:pt>
                <c:pt idx="47">
                  <c:v>4400</c:v>
                </c:pt>
                <c:pt idx="48">
                  <c:v>4500</c:v>
                </c:pt>
                <c:pt idx="49">
                  <c:v>4600</c:v>
                </c:pt>
                <c:pt idx="50">
                  <c:v>4700</c:v>
                </c:pt>
                <c:pt idx="51">
                  <c:v>4800</c:v>
                </c:pt>
                <c:pt idx="52">
                  <c:v>4900</c:v>
                </c:pt>
                <c:pt idx="53">
                  <c:v>5000</c:v>
                </c:pt>
                <c:pt idx="54">
                  <c:v>5100</c:v>
                </c:pt>
                <c:pt idx="55">
                  <c:v>5200</c:v>
                </c:pt>
                <c:pt idx="56">
                  <c:v>5300</c:v>
                </c:pt>
                <c:pt idx="57">
                  <c:v>5400</c:v>
                </c:pt>
                <c:pt idx="58">
                  <c:v>5520</c:v>
                </c:pt>
                <c:pt idx="59">
                  <c:v>5600</c:v>
                </c:pt>
                <c:pt idx="60">
                  <c:v>5700</c:v>
                </c:pt>
                <c:pt idx="61">
                  <c:v>5800</c:v>
                </c:pt>
                <c:pt idx="62">
                  <c:v>5900</c:v>
                </c:pt>
                <c:pt idx="63">
                  <c:v>6000</c:v>
                </c:pt>
                <c:pt idx="64">
                  <c:v>6500</c:v>
                </c:pt>
                <c:pt idx="65" formatCode="#,##0">
                  <c:v>7500</c:v>
                </c:pt>
                <c:pt idx="66" formatCode="#,##0">
                  <c:v>8020</c:v>
                </c:pt>
                <c:pt idx="67" formatCode="#,##0">
                  <c:v>9500</c:v>
                </c:pt>
                <c:pt idx="68" formatCode="#,##0">
                  <c:v>15000</c:v>
                </c:pt>
                <c:pt idx="69" formatCode="#,##0">
                  <c:v>20000</c:v>
                </c:pt>
              </c:numCache>
            </c:numRef>
          </c:xVal>
          <c:yVal>
            <c:numRef>
              <c:f>'confronto LMW e L'!$D$26:$D$95</c:f>
              <c:numCache>
                <c:formatCode>General</c:formatCode>
                <c:ptCount val="70"/>
                <c:pt idx="1">
                  <c:v>0</c:v>
                </c:pt>
                <c:pt idx="4">
                  <c:v>0.1</c:v>
                </c:pt>
                <c:pt idx="10">
                  <c:v>0.4</c:v>
                </c:pt>
                <c:pt idx="18">
                  <c:v>1</c:v>
                </c:pt>
                <c:pt idx="28">
                  <c:v>2.1</c:v>
                </c:pt>
                <c:pt idx="38">
                  <c:v>3.37</c:v>
                </c:pt>
                <c:pt idx="48">
                  <c:v>4.62</c:v>
                </c:pt>
                <c:pt idx="58">
                  <c:v>5.52</c:v>
                </c:pt>
                <c:pt idx="64">
                  <c:v>5.9</c:v>
                </c:pt>
                <c:pt idx="65">
                  <c:v>5.28</c:v>
                </c:pt>
                <c:pt idx="66">
                  <c:v>4.2</c:v>
                </c:pt>
                <c:pt idx="67">
                  <c:v>3</c:v>
                </c:pt>
                <c:pt idx="68">
                  <c:v>2.4</c:v>
                </c:pt>
                <c:pt idx="69">
                  <c:v>1.6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060232"/>
        <c:axId val="251065720"/>
      </c:scatterChart>
      <c:valAx>
        <c:axId val="251060232"/>
        <c:scaling>
          <c:orientation val="minMax"/>
          <c:max val="20000"/>
        </c:scaling>
        <c:delete val="0"/>
        <c:axPos val="b"/>
        <c:majorGridlines>
          <c:spPr>
            <a:ln w="3836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36">
            <a:solidFill>
              <a:srgbClr val="000000"/>
            </a:solidFill>
            <a:prstDash val="solid"/>
          </a:ln>
        </c:spPr>
        <c:txPr>
          <a:bodyPr rot="114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51065720"/>
        <c:crosses val="autoZero"/>
        <c:crossBetween val="midCat"/>
        <c:majorUnit val="4000"/>
      </c:valAx>
      <c:valAx>
        <c:axId val="251065720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Baskerville"/>
                  </a:defRPr>
                </a:pPr>
                <a:r>
                  <a:rPr lang="en-US" sz="1100" b="0" dirty="0" smtClean="0">
                    <a:latin typeface="Baskerville"/>
                  </a:rPr>
                  <a:t>Content</a:t>
                </a:r>
                <a:endParaRPr lang="en-US" sz="1100" b="0" dirty="0">
                  <a:latin typeface="Baskerville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51060232"/>
        <c:crosses val="autoZero"/>
        <c:crossBetween val="midCat"/>
        <c:majorUnit val="2"/>
      </c:valAx>
      <c:spPr>
        <a:noFill/>
        <a:ln w="30692">
          <a:noFill/>
        </a:ln>
      </c:spPr>
    </c:plotArea>
    <c:legend>
      <c:legendPos val="r"/>
      <c:layout>
        <c:manualLayout>
          <c:xMode val="edge"/>
          <c:yMode val="edge"/>
          <c:x val="0.51147247709659416"/>
          <c:y val="0.25091242545028908"/>
          <c:w val="0.46608023869946491"/>
          <c:h val="0.1327755068973818"/>
        </c:manualLayout>
      </c:layout>
      <c:overlay val="0"/>
      <c:spPr>
        <a:solidFill>
          <a:srgbClr val="FFFFFF"/>
        </a:solidFill>
        <a:ln w="15346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11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Baskerville"/>
              </a:defRPr>
            </a:pPr>
            <a:r>
              <a:rPr lang="en-US" sz="1400" b="0" dirty="0" smtClean="0">
                <a:latin typeface="Baskerville"/>
              </a:rPr>
              <a:t>% Wilted leaves</a:t>
            </a:r>
            <a:endParaRPr lang="en-US" sz="1400" b="0" dirty="0">
              <a:latin typeface="Baskerville"/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Rosita 1</c:v>
                </c:pt>
                <c:pt idx="1">
                  <c:v>Rosita 2</c:v>
                </c:pt>
                <c:pt idx="2">
                  <c:v>Croma</c:v>
                </c:pt>
                <c:pt idx="3">
                  <c:v>Minuet Dark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44</c:v>
                </c:pt>
                <c:pt idx="2">
                  <c:v>76</c:v>
                </c:pt>
                <c:pt idx="3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Hicure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Rosita 1</c:v>
                </c:pt>
                <c:pt idx="1">
                  <c:v>Rosita 2</c:v>
                </c:pt>
                <c:pt idx="2">
                  <c:v>Croma</c:v>
                </c:pt>
                <c:pt idx="3">
                  <c:v>Minuet Dark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54</c:v>
                </c:pt>
                <c:pt idx="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199256"/>
        <c:axId val="374202392"/>
      </c:barChart>
      <c:catAx>
        <c:axId val="374199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askerville"/>
              </a:defRPr>
            </a:pPr>
            <a:endParaRPr lang="da-DK"/>
          </a:p>
        </c:txPr>
        <c:crossAx val="374202392"/>
        <c:crosses val="autoZero"/>
        <c:auto val="1"/>
        <c:lblAlgn val="ctr"/>
        <c:lblOffset val="100"/>
        <c:noMultiLvlLbl val="0"/>
      </c:catAx>
      <c:valAx>
        <c:axId val="374202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askerville"/>
              </a:defRPr>
            </a:pPr>
            <a:endParaRPr lang="da-DK"/>
          </a:p>
        </c:txPr>
        <c:crossAx val="374199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295155008537898"/>
          <c:y val="0.25113295457591489"/>
          <c:w val="0.40556416625972241"/>
          <c:h val="9.5225309983314924E-2"/>
        </c:manualLayout>
      </c:layout>
      <c:overlay val="0"/>
      <c:txPr>
        <a:bodyPr/>
        <a:lstStyle/>
        <a:p>
          <a:pPr>
            <a:defRPr>
              <a:latin typeface="Baskerville"/>
            </a:defRPr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0" dirty="0" smtClean="0"/>
              <a:t>% Botrytis</a:t>
            </a:r>
            <a:endParaRPr lang="en-US" sz="1400" b="0" dirty="0"/>
          </a:p>
        </c:rich>
      </c:tx>
      <c:layout>
        <c:manualLayout>
          <c:xMode val="edge"/>
          <c:yMode val="edge"/>
          <c:x val="0.33502175714877752"/>
          <c:y val="4.0885158311947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63959110374361"/>
          <c:y val="0.23168256376770147"/>
          <c:w val="0.83672882994888798"/>
          <c:h val="0.60631026469652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Hicure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200040"/>
        <c:axId val="374198080"/>
      </c:barChart>
      <c:catAx>
        <c:axId val="374200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198080"/>
        <c:crosses val="autoZero"/>
        <c:auto val="1"/>
        <c:lblAlgn val="ctr"/>
        <c:lblOffset val="100"/>
        <c:noMultiLvlLbl val="0"/>
      </c:catAx>
      <c:valAx>
        <c:axId val="374198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4200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36413869318967"/>
          <c:y val="0.23054990537929565"/>
          <c:w val="0.48902610857853296"/>
          <c:h val="0.116272132042964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Baskerville"/>
        </a:defRPr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0" dirty="0" smtClean="0"/>
              <a:t>Shelf life</a:t>
            </a:r>
            <a:r>
              <a:rPr lang="en-US" sz="1400" b="0" baseline="0" dirty="0" smtClean="0"/>
              <a:t> (days)</a:t>
            </a:r>
            <a:endParaRPr lang="en-US" sz="1400" b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Hicure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10.8</c:v>
                </c:pt>
                <c:pt idx="1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203568"/>
        <c:axId val="374200432"/>
      </c:barChart>
      <c:catAx>
        <c:axId val="37420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200432"/>
        <c:crosses val="autoZero"/>
        <c:auto val="1"/>
        <c:lblAlgn val="ctr"/>
        <c:lblOffset val="100"/>
        <c:noMultiLvlLbl val="0"/>
      </c:catAx>
      <c:valAx>
        <c:axId val="374200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4203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602189528940461"/>
          <c:y val="0.22914771696064581"/>
          <c:w val="0.57392077635032468"/>
          <c:h val="0.114999994693197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Baskerville"/>
        </a:defRPr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smtClean="0"/>
              <a:t>Average # flowers per pot at consumer level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Untreated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4.88</c:v>
                </c:pt>
                <c:pt idx="1">
                  <c:v>5.55</c:v>
                </c:pt>
                <c:pt idx="2">
                  <c:v>6.25</c:v>
                </c:pt>
                <c:pt idx="3">
                  <c:v>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Weekly foliar (4x) 2.5 l /ha 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5.42</c:v>
                </c:pt>
                <c:pt idx="1">
                  <c:v>6.23</c:v>
                </c:pt>
                <c:pt idx="2">
                  <c:v>7.25</c:v>
                </c:pt>
                <c:pt idx="3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Weekly drenches (8x) 1.25l /ha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5.43</c:v>
                </c:pt>
                <c:pt idx="1">
                  <c:v>6.3</c:v>
                </c:pt>
                <c:pt idx="2">
                  <c:v>8.75</c:v>
                </c:pt>
                <c:pt idx="3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201608"/>
        <c:axId val="374201216"/>
      </c:lineChart>
      <c:catAx>
        <c:axId val="3742016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374201216"/>
        <c:crosses val="autoZero"/>
        <c:auto val="0"/>
        <c:lblAlgn val="ctr"/>
        <c:lblOffset val="100"/>
        <c:noMultiLvlLbl val="0"/>
      </c:catAx>
      <c:valAx>
        <c:axId val="374201216"/>
        <c:scaling>
          <c:orientation val="minMax"/>
          <c:min val="2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374201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9635120426532E-2"/>
          <c:y val="0.81865108840431489"/>
          <c:w val="0.73958424484143981"/>
          <c:h val="0.1797819156478267"/>
        </c:manualLayout>
      </c:layout>
      <c:overlay val="0"/>
      <c:txPr>
        <a:bodyPr/>
        <a:lstStyle/>
        <a:p>
          <a:pPr>
            <a:defRPr sz="9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>
          <a:latin typeface="Baskerville"/>
        </a:defRPr>
      </a:pPr>
      <a:endParaRPr lang="da-D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Onbehandeld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4.88</c:v>
                </c:pt>
                <c:pt idx="1">
                  <c:v>5.55</c:v>
                </c:pt>
                <c:pt idx="2">
                  <c:v>6.25</c:v>
                </c:pt>
                <c:pt idx="3">
                  <c:v>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4x spuiten na planten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5.42</c:v>
                </c:pt>
                <c:pt idx="1">
                  <c:v>6.23</c:v>
                </c:pt>
                <c:pt idx="2">
                  <c:v>7.25</c:v>
                </c:pt>
                <c:pt idx="3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wekelijks aangieten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41845</c:v>
                </c:pt>
                <c:pt idx="1">
                  <c:v>41852</c:v>
                </c:pt>
                <c:pt idx="2">
                  <c:v>41859</c:v>
                </c:pt>
                <c:pt idx="3">
                  <c:v>41866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5.43</c:v>
                </c:pt>
                <c:pt idx="1">
                  <c:v>6.3</c:v>
                </c:pt>
                <c:pt idx="2">
                  <c:v>8.75</c:v>
                </c:pt>
                <c:pt idx="3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320784"/>
        <c:axId val="372321176"/>
      </c:lineChart>
      <c:catAx>
        <c:axId val="37232078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372321176"/>
        <c:crosses val="autoZero"/>
        <c:auto val="0"/>
        <c:lblAlgn val="ctr"/>
        <c:lblOffset val="100"/>
        <c:noMultiLvlLbl val="0"/>
      </c:catAx>
      <c:valAx>
        <c:axId val="372321176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Gem. # bloemen  per pot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23207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Baskerville"/>
        </a:defRPr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i="1" dirty="0"/>
              <a:t>B. </a:t>
            </a:r>
            <a:r>
              <a:rPr lang="en-US" sz="1400" b="0" i="1" dirty="0" err="1"/>
              <a:t>cinerea</a:t>
            </a:r>
            <a:r>
              <a:rPr lang="en-US" sz="1400" b="0" i="1" dirty="0"/>
              <a:t> </a:t>
            </a:r>
            <a:r>
              <a:rPr lang="en-US" sz="1400" b="0" dirty="0" smtClean="0"/>
              <a:t>infection in plant</a:t>
            </a:r>
            <a:endParaRPr lang="en-US" sz="1400" b="0" dirty="0"/>
          </a:p>
        </c:rich>
      </c:tx>
      <c:layout>
        <c:manualLayout>
          <c:xMode val="edge"/>
          <c:yMode val="edge"/>
          <c:x val="0.22619358551992258"/>
          <c:y val="1.19324879315356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7DALA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2"/>
                <c:pt idx="0">
                  <c:v>1.9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14DALA*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21DALA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320000"/>
        <c:axId val="372320392"/>
      </c:barChart>
      <c:catAx>
        <c:axId val="37232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a-DK"/>
          </a:p>
        </c:txPr>
        <c:crossAx val="372320392"/>
        <c:crosses val="autoZero"/>
        <c:auto val="1"/>
        <c:lblAlgn val="ctr"/>
        <c:lblOffset val="100"/>
        <c:noMultiLvlLbl val="0"/>
      </c:catAx>
      <c:valAx>
        <c:axId val="372320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 dirty="0"/>
                  <a:t>Infestation in </a:t>
                </a:r>
                <a:r>
                  <a:rPr lang="en-US" sz="1000" b="0" dirty="0" smtClean="0"/>
                  <a:t>% area</a:t>
                </a:r>
                <a:endParaRPr lang="en-US" sz="1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232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4607716443183"/>
          <c:y val="0.24443388336165803"/>
          <c:w val="0.5620433021250818"/>
          <c:h val="9.3701443526573114E-2"/>
        </c:manualLayout>
      </c:layout>
      <c:overlay val="0"/>
      <c:txPr>
        <a:bodyPr/>
        <a:lstStyle/>
        <a:p>
          <a:pPr>
            <a:defRPr sz="9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700">
          <a:latin typeface="Baskerville"/>
        </a:defRPr>
      </a:pPr>
      <a:endParaRPr lang="da-D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i="1" dirty="0"/>
              <a:t>B. </a:t>
            </a:r>
            <a:r>
              <a:rPr lang="en-US" sz="1400" b="0" i="1" dirty="0" err="1"/>
              <a:t>cinerea</a:t>
            </a:r>
            <a:r>
              <a:rPr lang="en-US" sz="1400" b="0" i="1" dirty="0"/>
              <a:t> </a:t>
            </a:r>
            <a:r>
              <a:rPr lang="en-US" sz="1400" b="0" dirty="0" smtClean="0"/>
              <a:t>infection</a:t>
            </a:r>
            <a:r>
              <a:rPr lang="en-US" sz="1400" b="0" baseline="0" dirty="0" smtClean="0"/>
              <a:t> flowers</a:t>
            </a:r>
            <a:endParaRPr lang="en-US" sz="1400" b="0" dirty="0"/>
          </a:p>
        </c:rich>
      </c:tx>
      <c:layout>
        <c:manualLayout>
          <c:xMode val="edge"/>
          <c:yMode val="edge"/>
          <c:x val="0.23829856458202542"/>
          <c:y val="9.45521328744457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7DALA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2"/>
                <c:pt idx="0">
                  <c:v>34.700000000000003</c:v>
                </c:pt>
                <c:pt idx="1">
                  <c:v>17.100000000000001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14DALA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2"/>
                <c:pt idx="0">
                  <c:v>67.3</c:v>
                </c:pt>
                <c:pt idx="1">
                  <c:v>47.4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21DALA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2"/>
                <c:pt idx="0">
                  <c:v>Grower practice</c:v>
                </c:pt>
                <c:pt idx="1">
                  <c:v>Weekly foliar 1.25 l/ha</c:v>
                </c:pt>
              </c:strCache>
            </c:strRef>
          </c:cat>
          <c:val>
            <c:numRef>
              <c:f>Sheet1!$D$2:$D$7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318040"/>
        <c:axId val="372323528"/>
      </c:barChart>
      <c:catAx>
        <c:axId val="37231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a-DK"/>
          </a:p>
        </c:txPr>
        <c:crossAx val="372323528"/>
        <c:crosses val="autoZero"/>
        <c:auto val="1"/>
        <c:lblAlgn val="ctr"/>
        <c:lblOffset val="100"/>
        <c:noMultiLvlLbl val="0"/>
      </c:catAx>
      <c:valAx>
        <c:axId val="372323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 dirty="0"/>
                  <a:t>Infestation in </a:t>
                </a:r>
                <a:r>
                  <a:rPr lang="en-US" sz="1000" b="0" dirty="0" smtClean="0"/>
                  <a:t>% area</a:t>
                </a:r>
                <a:endParaRPr lang="en-US" sz="1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2318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82143785321645"/>
          <c:y val="0.24433124886814736"/>
          <c:w val="0.52247390957858475"/>
          <c:h val="8.29643172763216E-2"/>
        </c:manualLayout>
      </c:layout>
      <c:overlay val="0"/>
      <c:txPr>
        <a:bodyPr/>
        <a:lstStyle/>
        <a:p>
          <a:pPr>
            <a:defRPr sz="900"/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700">
          <a:latin typeface="Baskerville"/>
        </a:defRPr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E3891-B963-554C-A621-ED2B4D7C75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FA1E2-D1A1-F641-AC0E-0F5C562E2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5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F0B37-93DC-CF40-AC85-AA05338C1AE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A43C-4503-1948-9FBA-06B20C24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1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 het veld was </a:t>
            </a:r>
            <a:r>
              <a:rPr lang="en-US" dirty="0" err="1" smtClean="0"/>
              <a:t>niets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endParaRPr lang="en-US" baseline="0" dirty="0" smtClean="0"/>
          </a:p>
          <a:p>
            <a:r>
              <a:rPr lang="en-US" baseline="0" dirty="0" err="1" smtClean="0"/>
              <a:t>Proef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tuinsimulatie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Ivm</a:t>
            </a:r>
            <a:r>
              <a:rPr lang="en-US" dirty="0" smtClean="0"/>
              <a:t> de </a:t>
            </a:r>
            <a:r>
              <a:rPr lang="en-US" dirty="0" err="1" smtClean="0"/>
              <a:t>gegevens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Polen</a:t>
            </a:r>
            <a:r>
              <a:rPr lang="en-US" dirty="0" smtClean="0"/>
              <a:t> 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op het </a:t>
            </a:r>
            <a:r>
              <a:rPr lang="en-US" dirty="0" err="1" smtClean="0"/>
              <a:t>gebied</a:t>
            </a:r>
            <a:r>
              <a:rPr lang="en-US" dirty="0" smtClean="0"/>
              <a:t> van </a:t>
            </a:r>
            <a:r>
              <a:rPr lang="en-US" dirty="0" err="1" smtClean="0"/>
              <a:t>biostimulanten</a:t>
            </a:r>
            <a:r>
              <a:rPr lang="en-US" dirty="0" smtClean="0"/>
              <a:t> </a:t>
            </a:r>
            <a:r>
              <a:rPr lang="en-US" dirty="0" err="1" smtClean="0"/>
              <a:t>vandaar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hicure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geregistreerd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meststof</a:t>
            </a:r>
            <a:r>
              <a:rPr lang="en-US" dirty="0" smtClean="0"/>
              <a:t>. </a:t>
            </a:r>
            <a:r>
              <a:rPr lang="en-US" dirty="0" err="1" smtClean="0"/>
              <a:t>Claimen</a:t>
            </a:r>
            <a:r>
              <a:rPr lang="en-US" dirty="0" smtClean="0"/>
              <a:t> 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plantversterkende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onderzocht</a:t>
            </a:r>
            <a:r>
              <a:rPr lang="en-US" baseline="0" dirty="0" smtClean="0"/>
              <a:t> wat we </a:t>
            </a:r>
            <a:r>
              <a:rPr lang="en-US" baseline="0" dirty="0" err="1" smtClean="0"/>
              <a:t>mogen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3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creation of proteins by connecting specific amino acids is consuming energy which a plant also can use for e.g. photosynthesis. By providing 'ready to use' amino acids the plant can save energy which can result in better </a:t>
            </a:r>
            <a:r>
              <a:rPr lang="en-US" dirty="0" smtClean="0"/>
              <a:t>production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periodes</a:t>
            </a:r>
            <a:r>
              <a:rPr lang="en-US" baseline="0" dirty="0" smtClean="0"/>
              <a:t> van stress </a:t>
            </a:r>
            <a:r>
              <a:rPr lang="en-US" baseline="0" dirty="0" err="1" smtClean="0"/>
              <a:t>breekt</a:t>
            </a:r>
            <a:r>
              <a:rPr lang="en-US" baseline="0" dirty="0" smtClean="0"/>
              <a:t> de plant </a:t>
            </a:r>
            <a:r>
              <a:rPr lang="en-US" baseline="0" dirty="0" err="1" smtClean="0"/>
              <a:t>z’n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aminozuren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8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3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NL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err="1" smtClean="0"/>
              <a:t>uitleg</a:t>
            </a:r>
            <a:r>
              <a:rPr lang="en-US" dirty="0" smtClean="0"/>
              <a:t> </a:t>
            </a:r>
            <a:r>
              <a:rPr lang="en-US" dirty="0" err="1" smtClean="0"/>
              <a:t>eiwit</a:t>
            </a:r>
            <a:r>
              <a:rPr lang="en-US" dirty="0" smtClean="0"/>
              <a:t> </a:t>
            </a:r>
            <a:r>
              <a:rPr lang="en-US" dirty="0" err="1" smtClean="0"/>
              <a:t>opbouw</a:t>
            </a:r>
            <a:r>
              <a:rPr lang="en-US" dirty="0" smtClean="0"/>
              <a:t> (peptides)</a:t>
            </a:r>
          </a:p>
          <a:p>
            <a:r>
              <a:rPr lang="en-US" dirty="0" err="1" smtClean="0"/>
              <a:t>Zoveel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planteigen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aminozuren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4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10B1-588B-4F2D-9EC8-2AA46335A9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 </a:t>
            </a:r>
            <a:r>
              <a:rPr lang="en-US" dirty="0" err="1" smtClean="0"/>
              <a:t>gestart</a:t>
            </a:r>
            <a:r>
              <a:rPr lang="en-US" dirty="0" smtClean="0"/>
              <a:t> met </a:t>
            </a:r>
            <a:r>
              <a:rPr lang="en-US" dirty="0" err="1" smtClean="0"/>
              <a:t>druppelen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0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Advies</a:t>
            </a:r>
            <a:r>
              <a:rPr lang="en-US" dirty="0" smtClean="0"/>
              <a:t> slide </a:t>
            </a: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weglaten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8" name="Picture 25" descr="E:\Docs\Documents\WORK\Current jobs\Syngenta\Job Ref 854 - Powerpoint Template\Artwork\hOOK-OVERLAY.png"/>
          <p:cNvPicPr>
            <a:picLocks noChangeAspect="1" noChangeArrowheads="1"/>
          </p:cNvPicPr>
          <p:nvPr userDrawn="1"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7986713" y="1168400"/>
            <a:ext cx="11160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3997491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AC14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1559851"/>
            <a:ext cx="3997492" cy="567812"/>
          </a:xfrm>
        </p:spPr>
        <p:txBody>
          <a:bodyPr>
            <a:norm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740391" y="6611320"/>
            <a:ext cx="184419" cy="15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600" dirty="0" smtClean="0">
                <a:solidFill>
                  <a:srgbClr val="FFFFFF"/>
                </a:solidFill>
                <a:latin typeface="+mj-lt"/>
                <a:cs typeface="Baskerville"/>
              </a:rPr>
              <a:t>TM</a:t>
            </a:r>
          </a:p>
        </p:txBody>
      </p:sp>
      <p:sp>
        <p:nvSpPr>
          <p:cNvPr id="21" name="Rectangle 14"/>
          <p:cNvSpPr>
            <a:spLocks noChangeArrowheads="1"/>
          </p:cNvSpPr>
          <p:nvPr userDrawn="1"/>
        </p:nvSpPr>
        <p:spPr bwMode="auto">
          <a:xfrm>
            <a:off x="0" y="5408613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Rectangle 15"/>
          <p:cNvSpPr>
            <a:spLocks noChangeArrowheads="1"/>
          </p:cNvSpPr>
          <p:nvPr userDrawn="1"/>
        </p:nvSpPr>
        <p:spPr bwMode="auto">
          <a:xfrm>
            <a:off x="0" y="5297488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7988299" y="5408613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075137"/>
            <a:ext cx="7982857" cy="0"/>
          </a:xfrm>
          <a:prstGeom prst="line">
            <a:avLst/>
          </a:prstGeom>
          <a:ln w="6350">
            <a:solidFill>
              <a:srgbClr val="AC14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yngen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5621644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7793" y="1343025"/>
            <a:ext cx="2165308" cy="4570413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accent3"/>
                </a:solidFill>
              </a:defRPr>
            </a:lvl1pPr>
            <a:lvl2pPr marL="176213" indent="-176213">
              <a:defRPr i="1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ff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6" y="1339851"/>
            <a:ext cx="1520640" cy="453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reeform 29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760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760" h="4320">
                <a:moveTo>
                  <a:pt x="5760" y="0"/>
                </a:moveTo>
                <a:lnTo>
                  <a:pt x="5760" y="4320"/>
                </a:lnTo>
                <a:lnTo>
                  <a:pt x="0" y="432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43758" y="754987"/>
            <a:ext cx="628917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95798" y="754987"/>
            <a:ext cx="2124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97793" y="468476"/>
            <a:ext cx="52050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911E817-735A-D147-ADC1-DB4196B19786}" type="slidenum">
              <a:rPr lang="en-US" sz="1050" smtClean="0">
                <a:solidFill>
                  <a:srgbClr val="FFFFFF"/>
                </a:solidFill>
              </a:rPr>
              <a:t>‹#›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1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2" name="Picture 21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3" name="Picture 22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lai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2" y="1283157"/>
            <a:ext cx="1193472" cy="453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14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732" y="1288713"/>
            <a:ext cx="6289162" cy="4614112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7793" y="1343025"/>
            <a:ext cx="2165308" cy="4570413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accent3"/>
                </a:solidFill>
              </a:defRPr>
            </a:lvl1pPr>
            <a:lvl2pPr marL="176213" indent="-176213">
              <a:defRPr sz="1800" i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1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7793" y="1343025"/>
            <a:ext cx="2165308" cy="4570413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8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2644775" y="1342971"/>
            <a:ext cx="6286500" cy="45704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2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5" name="Picture 14" descr="fl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16" name="Picture 15" descr="Syngent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080" y="0"/>
            <a:ext cx="7349319" cy="1143000"/>
          </a:xfrm>
        </p:spPr>
        <p:txBody>
          <a:bodyPr anchor="t"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1D275-BA21-4B8F-909C-675DB7E36E07}" type="datetime1">
              <a:rPr lang="en-US" smtClean="0"/>
              <a:t>11/22/2019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3D12D-DB74-4039-A146-DE56F5870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41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30593-0F4F-4126-909B-601F0A5AB19E}" type="datetime1">
              <a:rPr lang="en-US" smtClean="0"/>
              <a:t>11/22/2019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3AC7D-AC18-4131-974B-0FAD2DA67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background">
    <p:bg>
      <p:bgPr>
        <a:solidFill>
          <a:srgbClr val="63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8" name="Picture 25" descr="E:\Docs\Documents\WORK\Current jobs\Syngenta\Job Ref 854 - Powerpoint Template\Artwork\hOOK-OVERLAY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86713" y="1168400"/>
            <a:ext cx="11160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3997491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1559851"/>
            <a:ext cx="3997492" cy="567812"/>
          </a:xfrm>
        </p:spPr>
        <p:txBody>
          <a:bodyPr>
            <a:no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740391" y="6611320"/>
            <a:ext cx="184419" cy="15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600" dirty="0" smtClean="0">
                <a:solidFill>
                  <a:srgbClr val="FFFFFF"/>
                </a:solidFill>
                <a:latin typeface="+mj-lt"/>
                <a:cs typeface="Baskerville"/>
              </a:rPr>
              <a:t>TM</a:t>
            </a:r>
          </a:p>
        </p:txBody>
      </p:sp>
      <p:pic>
        <p:nvPicPr>
          <p:cNvPr id="4" name="Picture 3" descr="sun_cropp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7" y="2478926"/>
            <a:ext cx="5812368" cy="2825456"/>
          </a:xfrm>
          <a:prstGeom prst="rect">
            <a:avLst/>
          </a:prstGeom>
        </p:spPr>
      </p:pic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0" y="5408613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auto">
          <a:xfrm>
            <a:off x="0" y="5297488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>
            <a:off x="7988299" y="5408613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6" name="Picture 25" descr="Syngent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5621644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3DD6A-26D2-4DA6-94CD-2D0B648A997F}" type="datetime1">
              <a:rPr lang="en-US" smtClean="0"/>
              <a:t>11/22/2019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909E5-14C7-4159-AA25-EEFFEFA85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0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6481763"/>
            <a:ext cx="5753100" cy="376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5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3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9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ark background">
    <p:bg>
      <p:bgPr>
        <a:solidFill>
          <a:srgbClr val="00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8" name="Picture 25" descr="E:\Docs\Documents\WORK\Current jobs\Syngenta\Job Ref 854 - Powerpoint Template\Artwork\hOOK-OVERLAY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86713" y="1168400"/>
            <a:ext cx="11160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3997491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1559851"/>
            <a:ext cx="3997492" cy="567812"/>
          </a:xfrm>
        </p:spPr>
        <p:txBody>
          <a:bodyPr>
            <a:no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740391" y="6611320"/>
            <a:ext cx="184419" cy="15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600" dirty="0" smtClean="0">
                <a:solidFill>
                  <a:srgbClr val="FFFFFF"/>
                </a:solidFill>
                <a:latin typeface="+mj-lt"/>
                <a:cs typeface="Baskerville"/>
              </a:rPr>
              <a:t>TM</a:t>
            </a:r>
          </a:p>
        </p:txBody>
      </p:sp>
      <p:pic>
        <p:nvPicPr>
          <p:cNvPr id="4" name="Picture 3" descr="flower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34" y="1560446"/>
            <a:ext cx="2584532" cy="3724408"/>
          </a:xfrm>
          <a:prstGeom prst="rect">
            <a:avLst/>
          </a:prstGeom>
        </p:spPr>
      </p:pic>
      <p:sp>
        <p:nvSpPr>
          <p:cNvPr id="20" name="Rectangle 14"/>
          <p:cNvSpPr>
            <a:spLocks noChangeArrowheads="1"/>
          </p:cNvSpPr>
          <p:nvPr userDrawn="1"/>
        </p:nvSpPr>
        <p:spPr bwMode="auto">
          <a:xfrm>
            <a:off x="0" y="5408613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297488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 userDrawn="1"/>
        </p:nvSpPr>
        <p:spPr bwMode="auto">
          <a:xfrm>
            <a:off x="7988299" y="5408613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4" name="Picture 23" descr="Syngent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5621644"/>
            <a:ext cx="845180" cy="237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75" y="5493513"/>
            <a:ext cx="1246758" cy="4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8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8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Dark background">
    <p:bg>
      <p:bgPr>
        <a:solidFill>
          <a:srgbClr val="3C1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8" name="Picture 25" descr="E:\Docs\Documents\WORK\Current jobs\Syngenta\Job Ref 854 - Powerpoint Template\Artwork\hOOK-OVERLAY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86713" y="1168400"/>
            <a:ext cx="11160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3997491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AC14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1559851"/>
            <a:ext cx="3997492" cy="567812"/>
          </a:xfrm>
        </p:spPr>
        <p:txBody>
          <a:bodyPr>
            <a:no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740391" y="6611320"/>
            <a:ext cx="184419" cy="15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600" dirty="0" smtClean="0">
                <a:solidFill>
                  <a:srgbClr val="FFFFFF"/>
                </a:solidFill>
                <a:latin typeface="+mj-lt"/>
                <a:cs typeface="Baskerville"/>
              </a:rPr>
              <a:t>TM</a:t>
            </a:r>
          </a:p>
        </p:txBody>
      </p:sp>
      <p:pic>
        <p:nvPicPr>
          <p:cNvPr id="5" name="Picture 4" descr="flower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46" y="971272"/>
            <a:ext cx="3481719" cy="3829331"/>
          </a:xfrm>
          <a:prstGeom prst="rect">
            <a:avLst/>
          </a:prstGeom>
        </p:spPr>
      </p:pic>
      <p:sp>
        <p:nvSpPr>
          <p:cNvPr id="20" name="Rectangle 14"/>
          <p:cNvSpPr>
            <a:spLocks noChangeArrowheads="1"/>
          </p:cNvSpPr>
          <p:nvPr userDrawn="1"/>
        </p:nvSpPr>
        <p:spPr bwMode="auto">
          <a:xfrm>
            <a:off x="0" y="5408613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297488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 userDrawn="1"/>
        </p:nvSpPr>
        <p:spPr bwMode="auto">
          <a:xfrm>
            <a:off x="7988299" y="5408613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4" name="Picture 23" descr="Syngenta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5621644"/>
            <a:ext cx="845180" cy="237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13" y="5484761"/>
            <a:ext cx="1497898" cy="5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2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3997491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AC14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1559851"/>
            <a:ext cx="3997492" cy="567812"/>
          </a:xfrm>
        </p:spPr>
        <p:txBody>
          <a:bodyPr>
            <a:no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 descr="moth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862593"/>
            <a:ext cx="3625851" cy="385545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5" name="Picture 24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6" name="Picture 25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1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rgbClr val="3C1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84295"/>
            <a:ext cx="7800418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AC14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8" y="1559851"/>
            <a:ext cx="7800419" cy="567812"/>
          </a:xfrm>
        </p:spPr>
        <p:txBody>
          <a:bodyPr>
            <a:no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 descr="pea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504"/>
            <a:ext cx="9144000" cy="3655071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4" name="Picture 23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5" name="Picture 24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5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ex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h flowers april 12 midnight com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5" y="23"/>
            <a:ext cx="8496300" cy="601259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3726675"/>
            <a:ext cx="6672894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5181410"/>
            <a:ext cx="6672896" cy="567812"/>
          </a:xfrm>
        </p:spPr>
        <p:txBody>
          <a:bodyPr>
            <a:noAutofit/>
          </a:bodyPr>
          <a:lstStyle>
            <a:lvl1pPr marL="0" indent="0" algn="l">
              <a:buNone/>
              <a:defRPr sz="1800" cap="none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9" name="Picture 18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0" name="Picture 19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3726675"/>
            <a:ext cx="6672894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00843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49" y="5181410"/>
            <a:ext cx="6672896" cy="567812"/>
          </a:xfrm>
        </p:spPr>
        <p:txBody>
          <a:bodyPr>
            <a:noAutofit/>
          </a:bodyPr>
          <a:lstStyle>
            <a:lvl1pPr marL="0" indent="0" algn="l">
              <a:buNone/>
              <a:defRPr sz="1800" cap="none">
                <a:solidFill>
                  <a:srgbClr val="2D29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 descr="gras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7" y="-93137"/>
            <a:ext cx="7711736" cy="3888000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" name="Picture 19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1" name="Picture 20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7986713" y="0"/>
            <a:ext cx="1157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074" y="77955"/>
            <a:ext cx="4705069" cy="1470025"/>
          </a:xfrm>
        </p:spPr>
        <p:txBody>
          <a:bodyPr anchor="b" anchorCtr="0">
            <a:noAutofit/>
          </a:bodyPr>
          <a:lstStyle>
            <a:lvl1pPr algn="l">
              <a:lnSpc>
                <a:spcPts val="3700"/>
              </a:lnSpc>
              <a:defRPr sz="4000" b="0" i="0">
                <a:solidFill>
                  <a:srgbClr val="00843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075" y="1542096"/>
            <a:ext cx="4705070" cy="997903"/>
          </a:xfrm>
        </p:spPr>
        <p:txBody>
          <a:bodyPr>
            <a:noAutofit/>
          </a:bodyPr>
          <a:lstStyle>
            <a:lvl1pPr marL="0" indent="0" algn="l">
              <a:buNone/>
              <a:defRPr sz="18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 descr="tuli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2" y="-12700"/>
            <a:ext cx="1991922" cy="4392000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" name="Picture 19" descr="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7" y="6367793"/>
            <a:ext cx="1405436" cy="284400"/>
          </a:xfrm>
          <a:prstGeom prst="rect">
            <a:avLst/>
          </a:prstGeom>
        </p:spPr>
      </p:pic>
      <p:pic>
        <p:nvPicPr>
          <p:cNvPr id="21" name="Picture 20" descr="Syngent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157794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2732" y="213166"/>
            <a:ext cx="6289162" cy="5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2732" y="1340768"/>
            <a:ext cx="6289162" cy="45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760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760" h="4320">
                <a:moveTo>
                  <a:pt x="5760" y="0"/>
                </a:moveTo>
                <a:lnTo>
                  <a:pt x="5760" y="4320"/>
                </a:lnTo>
                <a:lnTo>
                  <a:pt x="0" y="432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643758" y="754987"/>
            <a:ext cx="628917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95798" y="754987"/>
            <a:ext cx="212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97793" y="468476"/>
            <a:ext cx="52050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911E817-735A-D147-ADC1-DB4196B19786}" type="slidenum">
              <a:rPr lang="en-US" sz="1050" smtClean="0">
                <a:solidFill>
                  <a:schemeClr val="accent3"/>
                </a:solidFill>
              </a:rPr>
              <a:t>‹#›</a:t>
            </a:fld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0" y="6188075"/>
            <a:ext cx="7986713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6076950"/>
            <a:ext cx="9144000" cy="111125"/>
          </a:xfrm>
          <a:prstGeom prst="rect">
            <a:avLst/>
          </a:prstGeom>
          <a:solidFill>
            <a:srgbClr val="AC14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>
            <a:off x="7988299" y="6188075"/>
            <a:ext cx="1155701" cy="669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8" name="Picture 27" descr="Syngenta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4" y="6383646"/>
            <a:ext cx="845180" cy="237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58" y="6226148"/>
            <a:ext cx="1497898" cy="5937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700" r:id="rId4"/>
    <p:sldLayoutId id="2147483692" r:id="rId5"/>
    <p:sldLayoutId id="2147483696" r:id="rId6"/>
    <p:sldLayoutId id="2147483693" r:id="rId7"/>
    <p:sldLayoutId id="2147483698" r:id="rId8"/>
    <p:sldLayoutId id="2147483695" r:id="rId9"/>
    <p:sldLayoutId id="2147483684" r:id="rId10"/>
    <p:sldLayoutId id="2147483699" r:id="rId11"/>
    <p:sldLayoutId id="2147483717" r:id="rId12"/>
    <p:sldLayoutId id="2147483701" r:id="rId13"/>
    <p:sldLayoutId id="2147483691" r:id="rId14"/>
    <p:sldLayoutId id="2147483694" r:id="rId15"/>
    <p:sldLayoutId id="2147483687" r:id="rId16"/>
    <p:sldLayoutId id="2147483688" r:id="rId17"/>
    <p:sldLayoutId id="2147483702" r:id="rId18"/>
    <p:sldLayoutId id="2147483703" r:id="rId19"/>
    <p:sldLayoutId id="2147483704" r:id="rId20"/>
    <p:sldLayoutId id="2147483718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0" i="0" kern="1200" cap="all">
          <a:solidFill>
            <a:srgbClr val="AC145A"/>
          </a:solidFill>
          <a:latin typeface="Bauer Bodoni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Baskerville"/>
          <a:ea typeface="+mn-ea"/>
          <a:cs typeface="+mn-cs"/>
        </a:defRPr>
      </a:lvl1pPr>
      <a:lvl2pPr marL="447675" indent="-271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kern="1200">
          <a:solidFill>
            <a:schemeClr val="tx1"/>
          </a:solidFill>
          <a:latin typeface="Baskerville"/>
          <a:ea typeface="+mn-ea"/>
          <a:cs typeface="+mn-cs"/>
        </a:defRPr>
      </a:lvl2pPr>
      <a:lvl3pPr marL="623888" indent="-176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Baskerville"/>
          <a:ea typeface="+mn-ea"/>
          <a:cs typeface="+mn-cs"/>
        </a:defRPr>
      </a:lvl3pPr>
      <a:lvl4pPr marL="801688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Baskerville"/>
          <a:ea typeface="+mn-ea"/>
          <a:cs typeface="+mn-cs"/>
        </a:defRPr>
      </a:lvl4pPr>
      <a:lvl5pPr marL="989013" indent="-187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Baskerville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BE79-6913-4F84-8683-4CA98ACCC1C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1919-1A4A-4AC1-8A53-B6239535A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1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10.xml"/><Relationship Id="rId7" Type="http://schemas.openxmlformats.org/officeDocument/2006/relationships/chart" Target="../charts/chart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2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6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5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8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7.bin"/><Relationship Id="rId5" Type="http://schemas.openxmlformats.org/officeDocument/2006/relationships/tags" Target="../tags/tag1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0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Hicure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Power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4" y="5474957"/>
            <a:ext cx="1495018" cy="5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49" y="0"/>
            <a:ext cx="6410325" cy="762000"/>
          </a:xfrm>
        </p:spPr>
        <p:txBody>
          <a:bodyPr/>
          <a:lstStyle/>
          <a:p>
            <a:r>
              <a:rPr lang="en-US" dirty="0" err="1" smtClean="0"/>
              <a:t>functies</a:t>
            </a:r>
            <a:r>
              <a:rPr lang="en-US" dirty="0" smtClean="0"/>
              <a:t> van </a:t>
            </a:r>
            <a:r>
              <a:rPr lang="en-US" dirty="0" err="1" smtClean="0"/>
              <a:t>aminozuren</a:t>
            </a:r>
            <a:r>
              <a:rPr lang="en-US" dirty="0" smtClean="0"/>
              <a:t> in </a:t>
            </a:r>
            <a:r>
              <a:rPr lang="en-US" dirty="0" err="1" smtClean="0"/>
              <a:t>planten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4324" y="1295399"/>
          <a:ext cx="8543925" cy="3476624"/>
        </p:xfrm>
        <a:graphic>
          <a:graphicData uri="http://schemas.openxmlformats.org/drawingml/2006/table">
            <a:tbl>
              <a:tblPr firstRow="1" bandRow="1" bandCol="1"/>
              <a:tblGrid>
                <a:gridCol w="4674158"/>
                <a:gridCol w="3869767"/>
              </a:tblGrid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Fysiologische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functie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Gerelateerd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aminozuur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0058"/>
                    </a:solidFill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Blad</a:t>
                      </a:r>
                      <a:r>
                        <a:rPr lang="en-US" sz="2000" b="0" i="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US" sz="2000" b="0" i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knopgroei</a:t>
                      </a:r>
                      <a:endParaRPr lang="en-US" sz="2000" b="0" i="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Glycine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Regulering</a:t>
                      </a:r>
                      <a:r>
                        <a:rPr lang="en-US" sz="2000" b="0" i="0" baseline="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i="0" baseline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huidmondjes</a:t>
                      </a:r>
                      <a:endParaRPr lang="en-US" sz="2000" b="0" i="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Proline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Vorming</a:t>
                      </a:r>
                      <a:r>
                        <a:rPr lang="en-US" sz="2000" baseline="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celwand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Proline</a:t>
                      </a:r>
                      <a:r>
                        <a:rPr lang="en-US" sz="2000" dirty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, phenylalanine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Chelaatvorming</a:t>
                      </a:r>
                      <a:r>
                        <a:rPr lang="en-US" sz="2000" baseline="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nutrienten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Glycine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Waterhuishouding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Proline</a:t>
                      </a:r>
                      <a:r>
                        <a:rPr lang="en-US" sz="2000" dirty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, serine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Anti</a:t>
                      </a:r>
                      <a:r>
                        <a:rPr lang="en-US" sz="2000" baseline="0" dirty="0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verouderingseffect</a:t>
                      </a:r>
                      <a:endParaRPr lang="en-US" sz="2000" dirty="0">
                        <a:effectLst/>
                        <a:latin typeface="Baskervil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Proline</a:t>
                      </a:r>
                      <a:r>
                        <a:rPr lang="en-US" sz="2000" dirty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, arginine, methionine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Systemic acquired resistance (SAR)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Baskerville"/>
                          <a:ea typeface="Calibri"/>
                          <a:cs typeface="Times New Roman"/>
                        </a:rPr>
                        <a:t>Glycine</a:t>
                      </a:r>
                      <a:r>
                        <a:rPr lang="en-US" sz="2000" dirty="0">
                          <a:effectLst/>
                          <a:latin typeface="Baskerville"/>
                          <a:ea typeface="Calibri"/>
                          <a:cs typeface="Times New Roman"/>
                        </a:rPr>
                        <a:t>, lysine, glutamic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324" y="5057090"/>
            <a:ext cx="85439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Baskerville"/>
              </a:rPr>
              <a:t>Hicure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stimuleert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planten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tijdens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cruciale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fysiologische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fasen</a:t>
            </a:r>
            <a:r>
              <a:rPr lang="en-US" sz="2000" b="1" dirty="0" smtClean="0">
                <a:latin typeface="Baskerville"/>
              </a:rPr>
              <a:t> en </a:t>
            </a:r>
            <a:r>
              <a:rPr lang="en-US" sz="2000" b="1" dirty="0" err="1" smtClean="0">
                <a:latin typeface="Baskerville"/>
              </a:rPr>
              <a:t>onder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suboptimale</a:t>
            </a:r>
            <a:r>
              <a:rPr lang="en-US" sz="2000" b="1" dirty="0" smtClean="0">
                <a:latin typeface="Baskerville"/>
              </a:rPr>
              <a:t> </a:t>
            </a:r>
            <a:r>
              <a:rPr lang="en-US" sz="2000" b="1" dirty="0" err="1" smtClean="0">
                <a:latin typeface="Baskerville"/>
              </a:rPr>
              <a:t>teeltomstandigheden</a:t>
            </a:r>
            <a:endParaRPr lang="en-US" sz="2000" b="1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674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5385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Isosceles Triangle 15"/>
          <p:cNvSpPr/>
          <p:nvPr/>
        </p:nvSpPr>
        <p:spPr>
          <a:xfrm>
            <a:off x="902527" y="1383478"/>
            <a:ext cx="6994565" cy="2155371"/>
          </a:xfrm>
          <a:prstGeom prst="triangle">
            <a:avLst>
              <a:gd name="adj" fmla="val 49617"/>
            </a:avLst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2" y="0"/>
            <a:ext cx="6279077" cy="7718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Your advantages / benefits with </a:t>
            </a:r>
            <a:r>
              <a:rPr lang="en-US" dirty="0" err="1" smtClean="0"/>
              <a:t>hicure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51462" y="2956948"/>
            <a:ext cx="2108574" cy="938151"/>
          </a:xfrm>
          <a:prstGeom prst="roundRect">
            <a:avLst/>
          </a:prstGeom>
          <a:solidFill>
            <a:schemeClr val="bg1"/>
          </a:solidFill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13367" y="1129189"/>
            <a:ext cx="2784764" cy="12102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1100" b="1" dirty="0" smtClean="0">
                <a:solidFill>
                  <a:schemeClr val="tx1"/>
                </a:solidFill>
                <a:latin typeface="Baskerville"/>
              </a:rPr>
              <a:t>Reliable product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Proven stress reduction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Improve vitality &amp; shelf life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Better roots development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Crop losses  reduction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Increase yield </a:t>
            </a:r>
            <a:endParaRPr lang="en-US" sz="1100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8757" y="2850071"/>
            <a:ext cx="2784764" cy="115190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1100" b="1" dirty="0" smtClean="0">
                <a:solidFill>
                  <a:schemeClr val="tx1"/>
                </a:solidFill>
                <a:latin typeface="Baskerville"/>
              </a:rPr>
              <a:t>Flexible product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 smtClean="0">
                <a:solidFill>
                  <a:schemeClr val="tx1"/>
                </a:solidFill>
                <a:latin typeface="Baskerville"/>
              </a:rPr>
              <a:t>Easy uptake by the crops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 smtClean="0">
                <a:solidFill>
                  <a:schemeClr val="tx1"/>
                </a:solidFill>
                <a:latin typeface="Baskerville"/>
              </a:rPr>
              <a:t>Easy to apply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 smtClean="0">
                <a:solidFill>
                  <a:schemeClr val="tx1"/>
                </a:solidFill>
                <a:latin typeface="Baskerville"/>
              </a:rPr>
              <a:t>Easy to tank mix with other products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 smtClean="0">
                <a:solidFill>
                  <a:schemeClr val="tx1"/>
                </a:solidFill>
                <a:latin typeface="Baskerville"/>
              </a:rPr>
              <a:t>Low dose rate application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27673" y="2850072"/>
            <a:ext cx="2784764" cy="115190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1100" b="1" dirty="0" smtClean="0">
                <a:solidFill>
                  <a:schemeClr val="tx1"/>
                </a:solidFill>
                <a:latin typeface="Baskerville"/>
              </a:rPr>
              <a:t>Natural product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Natural origin*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Safe to beneficials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IPM compatible</a:t>
            </a:r>
          </a:p>
        </p:txBody>
      </p:sp>
      <p:cxnSp>
        <p:nvCxnSpPr>
          <p:cNvPr id="28" name="Straight Connector 27"/>
          <p:cNvCxnSpPr>
            <a:stCxn id="8" idx="2"/>
            <a:endCxn id="19" idx="0"/>
          </p:cNvCxnSpPr>
          <p:nvPr/>
        </p:nvCxnSpPr>
        <p:spPr>
          <a:xfrm flipH="1">
            <a:off x="4399809" y="3895099"/>
            <a:ext cx="5940" cy="540326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62" y="5894469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 smtClean="0">
                <a:solidFill>
                  <a:srgbClr val="080808"/>
                </a:solidFill>
                <a:latin typeface="Baskerville"/>
              </a:rPr>
              <a:t>*Note: Natural origin </a:t>
            </a:r>
            <a:r>
              <a:rPr lang="de-CH" sz="900" u="sng" dirty="0" smtClean="0">
                <a:solidFill>
                  <a:srgbClr val="080808"/>
                </a:solidFill>
                <a:latin typeface="Baskerville"/>
              </a:rPr>
              <a:t>(</a:t>
            </a:r>
            <a:r>
              <a:rPr lang="de-CH" sz="900" u="sng" dirty="0">
                <a:solidFill>
                  <a:srgbClr val="080808"/>
                </a:solidFill>
                <a:latin typeface="Baskerville"/>
              </a:rPr>
              <a:t>acc. EU/354/2014)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16" y="3036812"/>
            <a:ext cx="2023620" cy="80217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07427" y="4435425"/>
            <a:ext cx="2784764" cy="115190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1100" b="1" dirty="0">
                <a:solidFill>
                  <a:schemeClr val="tx1"/>
                </a:solidFill>
                <a:latin typeface="Baskerville"/>
              </a:rPr>
              <a:t>Ornamental </a:t>
            </a:r>
            <a:r>
              <a:rPr lang="de-CH" sz="1100" b="1" dirty="0" smtClean="0">
                <a:solidFill>
                  <a:schemeClr val="tx1"/>
                </a:solidFill>
                <a:latin typeface="Baskerville"/>
              </a:rPr>
              <a:t>product</a:t>
            </a:r>
            <a:endParaRPr lang="de-CH" sz="1100" dirty="0">
              <a:solidFill>
                <a:schemeClr val="tx1"/>
              </a:solidFill>
              <a:latin typeface="Baskerville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Dedicated to ornamental growers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Orenamental product expertise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chemeClr val="tx1"/>
                </a:solidFill>
                <a:latin typeface="Baskerville"/>
              </a:rPr>
              <a:t>Highest concentration of Amino acid</a:t>
            </a:r>
          </a:p>
        </p:txBody>
      </p:sp>
    </p:spTree>
    <p:extLst>
      <p:ext uri="{BB962C8B-B14F-4D97-AF65-F5344CB8AC3E}">
        <p14:creationId xmlns:p14="http://schemas.microsoft.com/office/powerpoint/2010/main" val="3027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326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quality &amp; shelf </a:t>
            </a:r>
            <a:r>
              <a:rPr lang="en-US" dirty="0"/>
              <a:t>life of your </a:t>
            </a:r>
            <a:r>
              <a:rPr lang="en-US" dirty="0" err="1"/>
              <a:t>cutflowers</a:t>
            </a:r>
            <a:r>
              <a:rPr lang="en-US" dirty="0"/>
              <a:t>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60895551"/>
              </p:ext>
            </p:extLst>
          </p:nvPr>
        </p:nvGraphicFramePr>
        <p:xfrm>
          <a:off x="123753" y="1627515"/>
          <a:ext cx="3386344" cy="364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601628" y="1995055"/>
            <a:ext cx="2340490" cy="2885703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Baskerville"/>
                <a:cs typeface="Baskerville"/>
              </a:rPr>
              <a:t>Hicure</a:t>
            </a:r>
            <a:r>
              <a:rPr lang="en-US" sz="1400" dirty="0">
                <a:solidFill>
                  <a:schemeClr val="tx1"/>
                </a:solidFill>
                <a:latin typeface="Baskerville"/>
                <a:cs typeface="Baskerville"/>
              </a:rPr>
              <a:t> can improve the quality and shelf life of cut flowers </a:t>
            </a:r>
            <a:endParaRPr lang="en-US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Baskerville"/>
                <a:cs typeface="Baskerville"/>
              </a:rPr>
              <a:t>Increased shelf life  of 1,5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chemeClr val="tx1"/>
                </a:solidFill>
                <a:latin typeface="Baskerville"/>
                <a:cs typeface="Baskerville"/>
              </a:rPr>
              <a:t>12-18% less </a:t>
            </a:r>
            <a:r>
              <a:rPr lang="de-CH" sz="1400" dirty="0">
                <a:solidFill>
                  <a:schemeClr val="tx1"/>
                </a:solidFill>
                <a:latin typeface="Baskerville"/>
                <a:cs typeface="Baskerville"/>
              </a:rPr>
              <a:t>wilted </a:t>
            </a:r>
            <a:r>
              <a:rPr lang="de-CH" sz="1400" dirty="0" smtClean="0">
                <a:solidFill>
                  <a:schemeClr val="tx1"/>
                </a:solidFill>
                <a:latin typeface="Baskerville"/>
                <a:cs typeface="Baskerville"/>
              </a:rPr>
              <a:t>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55632" y="3291863"/>
            <a:ext cx="2619447" cy="312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Untreated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62780" y="1010023"/>
            <a:ext cx="3538847" cy="285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Baskerville"/>
                <a:cs typeface="Baskerville"/>
              </a:rPr>
              <a:t>Lisianthus</a:t>
            </a:r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*: 9 days at consumer phase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705" y="1075338"/>
            <a:ext cx="207818" cy="1543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200" dirty="0" smtClean="0">
                <a:latin typeface="Baskerville"/>
                <a:cs typeface="Baskerville"/>
              </a:rPr>
              <a:t>%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7" y="463138"/>
            <a:ext cx="641268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dirty="0" err="1" smtClean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05" y="5946113"/>
            <a:ext cx="2778826" cy="142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Flora Holland</a:t>
            </a:r>
          </a:p>
        </p:txBody>
      </p:sp>
      <p:sp>
        <p:nvSpPr>
          <p:cNvPr id="17" name="Isosceles Triangle 16"/>
          <p:cNvSpPr/>
          <p:nvPr/>
        </p:nvSpPr>
        <p:spPr>
          <a:xfrm rot="5400000">
            <a:off x="5656095" y="3375748"/>
            <a:ext cx="1353789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C:\Users\u835675\AppData\Local\Microsoft\Windows\Temporary Internet Files\Content.Outlook\O0WU1SOU\lisiathus 6-11 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33" y="1360816"/>
            <a:ext cx="2619447" cy="19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96" y="5611643"/>
            <a:ext cx="1035833" cy="410611"/>
          </a:xfrm>
          <a:prstGeom prst="rect">
            <a:avLst/>
          </a:prstGeom>
        </p:spPr>
      </p:pic>
      <p:pic>
        <p:nvPicPr>
          <p:cNvPr id="19459" name="Picture 3" descr="C:\Users\u835675\AppData\Local\Microsoft\Windows\Temporary Internet Files\Content.Outlook\O0WU1SOU\Lisianthus 6-11 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46" y="3604317"/>
            <a:ext cx="2604934" cy="19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17"/>
          <p:cNvSpPr/>
          <p:nvPr/>
        </p:nvSpPr>
        <p:spPr>
          <a:xfrm rot="5400000">
            <a:off x="2373265" y="3375747"/>
            <a:ext cx="2020841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8794" y="5886738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Baskerville"/>
                <a:cs typeface="Baskerville"/>
              </a:rPr>
              <a:t>*</a:t>
            </a:r>
            <a:r>
              <a:rPr lang="en-US" sz="1000" dirty="0" err="1" smtClean="0">
                <a:latin typeface="Baskerville"/>
                <a:cs typeface="Baskerville"/>
              </a:rPr>
              <a:t>Lisianthus</a:t>
            </a:r>
            <a:r>
              <a:rPr lang="en-US" sz="1000" dirty="0" smtClean="0">
                <a:latin typeface="Baskerville"/>
                <a:cs typeface="Baskerville"/>
              </a:rPr>
              <a:t> </a:t>
            </a:r>
            <a:r>
              <a:rPr lang="en-US" sz="1000" dirty="0">
                <a:latin typeface="Baskerville"/>
                <a:cs typeface="Baskerville"/>
              </a:rPr>
              <a:t>weekly treatment at 1.25 l/ha</a:t>
            </a:r>
          </a:p>
        </p:txBody>
      </p:sp>
    </p:spTree>
    <p:extLst>
      <p:ext uri="{BB962C8B-B14F-4D97-AF65-F5344CB8AC3E}">
        <p14:creationId xmlns:p14="http://schemas.microsoft.com/office/powerpoint/2010/main" val="5812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43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Hicure</a:t>
            </a:r>
            <a:r>
              <a:rPr lang="en-US" dirty="0"/>
              <a:t> improves </a:t>
            </a:r>
            <a:r>
              <a:rPr lang="en-US" dirty="0" smtClean="0"/>
              <a:t>Robustness &amp; </a:t>
            </a:r>
            <a:r>
              <a:rPr lang="en-US"/>
              <a:t>shelf </a:t>
            </a:r>
            <a:r>
              <a:rPr lang="en-US" smtClean="0"/>
              <a:t>life of your cutflowers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943192"/>
              </p:ext>
            </p:extLst>
          </p:nvPr>
        </p:nvGraphicFramePr>
        <p:xfrm>
          <a:off x="155967" y="3563501"/>
          <a:ext cx="2895600" cy="20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10609580"/>
              </p:ext>
            </p:extLst>
          </p:nvPr>
        </p:nvGraphicFramePr>
        <p:xfrm>
          <a:off x="0" y="1324189"/>
          <a:ext cx="2895600" cy="219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53299" y="1161741"/>
            <a:ext cx="2683823" cy="4298869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rgbClr val="080808"/>
                </a:solidFill>
                <a:latin typeface="Baskerville"/>
              </a:rPr>
              <a:t>Stronger </a:t>
            </a:r>
            <a:r>
              <a:rPr lang="de-CH" sz="1400" dirty="0">
                <a:solidFill>
                  <a:srgbClr val="080808"/>
                </a:solidFill>
                <a:latin typeface="Baskerville"/>
              </a:rPr>
              <a:t>against </a:t>
            </a:r>
            <a:r>
              <a:rPr lang="de-CH" sz="1400" dirty="0" smtClean="0">
                <a:solidFill>
                  <a:srgbClr val="080808"/>
                </a:solidFill>
                <a:latin typeface="Baskerville"/>
              </a:rPr>
              <a:t>shelf life </a:t>
            </a:r>
            <a:r>
              <a:rPr lang="de-CH" sz="1400" dirty="0">
                <a:solidFill>
                  <a:srgbClr val="080808"/>
                </a:solidFill>
                <a:latin typeface="Baskerville"/>
              </a:rPr>
              <a:t>diseases </a:t>
            </a:r>
            <a:r>
              <a:rPr lang="de-CH" sz="1400" dirty="0">
                <a:solidFill>
                  <a:schemeClr val="tx1"/>
                </a:solidFill>
                <a:latin typeface="Baskerville"/>
              </a:rPr>
              <a:t>during low light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chemeClr val="tx1"/>
                </a:solidFill>
                <a:latin typeface="Baskerville"/>
              </a:rPr>
              <a:t>Improved shelf life up to 4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Hicure makes crops stronger against Botrytis</a:t>
            </a:r>
            <a:r>
              <a:rPr lang="nl-NL" sz="1400" dirty="0" smtClean="0">
                <a:solidFill>
                  <a:schemeClr val="tx1"/>
                </a:solidFill>
                <a:latin typeface="Baskerville"/>
                <a:cs typeface="Baskervill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/>
                </a:solidFill>
                <a:latin typeface="Baskerville"/>
                <a:cs typeface="Baskerville"/>
              </a:rPr>
              <a:t>Hicure extends </a:t>
            </a:r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shelf life of cutflowers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06567" y="979609"/>
            <a:ext cx="2539214" cy="3445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Baskerville"/>
                <a:cs typeface="Baskerville"/>
              </a:rPr>
              <a:t>Roses*: 7 </a:t>
            </a:r>
            <a:r>
              <a:rPr lang="fr-FR" sz="1200" dirty="0" err="1" smtClean="0">
                <a:solidFill>
                  <a:schemeClr val="tx1"/>
                </a:solidFill>
                <a:latin typeface="Baskerville"/>
                <a:cs typeface="Baskerville"/>
              </a:rPr>
              <a:t>days</a:t>
            </a:r>
            <a:r>
              <a:rPr lang="fr-FR" sz="1200" dirty="0" smtClean="0">
                <a:solidFill>
                  <a:schemeClr val="tx1"/>
                </a:solidFill>
                <a:latin typeface="Baskerville"/>
                <a:cs typeface="Baskerville"/>
              </a:rPr>
              <a:t> at consumer phase </a:t>
            </a:r>
            <a:endParaRPr lang="fr-FR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129" y="3809098"/>
            <a:ext cx="207818" cy="153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200" dirty="0" smtClean="0">
                <a:latin typeface="Baskerville"/>
                <a:cs typeface="Baskerville"/>
              </a:rPr>
              <a:t>%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49" y="5934238"/>
            <a:ext cx="2778826" cy="142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Flora Holland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5363224" y="3238834"/>
            <a:ext cx="1353789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44" y="5367195"/>
            <a:ext cx="1035833" cy="410611"/>
          </a:xfrm>
          <a:prstGeom prst="rect">
            <a:avLst/>
          </a:prstGeom>
        </p:spPr>
      </p:pic>
      <p:pic>
        <p:nvPicPr>
          <p:cNvPr id="20483" name="Picture 3" descr="C:\Users\u835675\AppData\Local\Microsoft\Windows\Temporary Internet Files\Content.Outlook\O0WU1SOU\30-1 syngenta 8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66" y="3518875"/>
            <a:ext cx="2464426" cy="18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359993" y="3154949"/>
            <a:ext cx="2485787" cy="312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Untreated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pic>
        <p:nvPicPr>
          <p:cNvPr id="23" name="Picture 2" descr="C:\Users\u835675\AppData\Local\Microsoft\Windows\Temporary Internet Files\Content.Outlook\O0WU1SOU\30-1 syngenta 8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80" y="1324190"/>
            <a:ext cx="2441012" cy="18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5400000">
            <a:off x="2041146" y="3238834"/>
            <a:ext cx="2020841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3810" y="58812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Baskerville"/>
                <a:cs typeface="Baskerville"/>
              </a:rPr>
              <a:t>*Rose </a:t>
            </a:r>
            <a:r>
              <a:rPr lang="en-US" sz="1000" dirty="0">
                <a:latin typeface="Baskerville"/>
                <a:cs typeface="Baskerville"/>
              </a:rPr>
              <a:t>on weekly drip irrigation with 1.25 l/ha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3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99342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b="1">
              <a:latin typeface="Baskerville"/>
              <a:sym typeface="Baskervill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2" y="0"/>
            <a:ext cx="6279077" cy="7600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Use &amp; recommendations In cutflowers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71877"/>
              </p:ext>
            </p:extLst>
          </p:nvPr>
        </p:nvGraphicFramePr>
        <p:xfrm>
          <a:off x="1622589" y="967025"/>
          <a:ext cx="7355157" cy="22355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3321"/>
                <a:gridCol w="1221786"/>
                <a:gridCol w="1036552"/>
                <a:gridCol w="1707261"/>
                <a:gridCol w="1182889"/>
                <a:gridCol w="1253348"/>
              </a:tblGrid>
              <a:tr h="400906"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Crop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Cultivation method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Application </a:t>
                      </a:r>
                      <a:r>
                        <a:rPr lang="nl-NL" sz="1200" dirty="0">
                          <a:effectLst/>
                          <a:latin typeface="Baskerville"/>
                        </a:rPr>
                        <a:t>type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Dose (product) per treatment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Minimum </a:t>
                      </a:r>
                      <a:r>
                        <a:rPr lang="nl-NL" sz="1200" dirty="0" smtClean="0">
                          <a:effectLst/>
                          <a:latin typeface="Baskerville"/>
                        </a:rPr>
                        <a:t>water volume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Recommended interval (days)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</a:tr>
              <a:tr h="400906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Cutflowers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Greenhouse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0,125%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(125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Soil/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irrigation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2,5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NA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45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535" marR="18535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Field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1,25 L/ha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400 L/ha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2,5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400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Soil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2.5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NA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291" name="Group 11290"/>
          <p:cNvGrpSpPr/>
          <p:nvPr/>
        </p:nvGrpSpPr>
        <p:grpSpPr>
          <a:xfrm>
            <a:off x="95003" y="3715939"/>
            <a:ext cx="8986980" cy="1989642"/>
            <a:chOff x="95003" y="3822814"/>
            <a:chExt cx="8986980" cy="1989642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8001068" y="4204805"/>
              <a:ext cx="303" cy="1574055"/>
            </a:xfrm>
            <a:prstGeom prst="line">
              <a:avLst/>
            </a:prstGeom>
            <a:ln w="6350">
              <a:solidFill>
                <a:srgbClr val="AC145A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1" name="Straight Connector 11270"/>
            <p:cNvCxnSpPr/>
            <p:nvPr/>
          </p:nvCxnSpPr>
          <p:spPr>
            <a:xfrm>
              <a:off x="2886841" y="4149168"/>
              <a:ext cx="0" cy="1029085"/>
            </a:xfrm>
            <a:prstGeom prst="line">
              <a:avLst/>
            </a:prstGeom>
            <a:ln w="6350">
              <a:solidFill>
                <a:srgbClr val="AC145A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161083" y="4330014"/>
              <a:ext cx="1814676" cy="346461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40000"/>
                    <a:lumOff val="6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61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265" name="Rounded Rectangle 11264"/>
            <p:cNvSpPr/>
            <p:nvPr/>
          </p:nvSpPr>
          <p:spPr>
            <a:xfrm>
              <a:off x="1633348" y="3829272"/>
              <a:ext cx="1251239" cy="451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 smtClean="0">
                  <a:latin typeface="Baskerville"/>
                </a:rPr>
                <a:t>Planting</a:t>
              </a:r>
              <a:endParaRPr lang="en-US" sz="1200" b="1" dirty="0">
                <a:latin typeface="Baskerville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386017" y="3829272"/>
              <a:ext cx="1355509" cy="451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 smtClean="0">
                  <a:latin typeface="Baskerville"/>
                </a:rPr>
                <a:t>Flower induction</a:t>
              </a:r>
              <a:endParaRPr lang="en-US" sz="1200" b="1" dirty="0">
                <a:latin typeface="Baskerville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711356" y="3829272"/>
              <a:ext cx="1292610" cy="451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 smtClean="0">
                  <a:latin typeface="Baskerville"/>
                </a:rPr>
                <a:t>Flowering</a:t>
              </a:r>
              <a:endParaRPr lang="en-US" sz="1200" b="1" dirty="0">
                <a:latin typeface="Baskerville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22590" y="4330014"/>
              <a:ext cx="1888212" cy="346461"/>
            </a:xfrm>
            <a:prstGeom prst="rect">
              <a:avLst/>
            </a:prstGeom>
            <a:gradFill flip="none" rotWithShape="1">
              <a:gsLst>
                <a:gs pos="85000">
                  <a:schemeClr val="accent3">
                    <a:lumMod val="40000"/>
                    <a:lumOff val="60000"/>
                  </a:schemeClr>
                </a:gs>
                <a:gs pos="73000">
                  <a:srgbClr val="AC145A"/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612406" y="4330014"/>
              <a:ext cx="2820585" cy="346461"/>
            </a:xfrm>
            <a:prstGeom prst="rect">
              <a:avLst/>
            </a:prstGeom>
            <a:gradFill flip="none" rotWithShape="1">
              <a:gsLst>
                <a:gs pos="85000">
                  <a:schemeClr val="accent3">
                    <a:lumMod val="40000"/>
                    <a:lumOff val="60000"/>
                  </a:schemeClr>
                </a:gs>
                <a:gs pos="73000">
                  <a:srgbClr val="AC145A"/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96448" y="4330014"/>
              <a:ext cx="807518" cy="346461"/>
            </a:xfrm>
            <a:prstGeom prst="rect">
              <a:avLst/>
            </a:prstGeom>
            <a:gradFill flip="none" rotWithShape="1">
              <a:gsLst>
                <a:gs pos="24000">
                  <a:schemeClr val="accent3">
                    <a:lumMod val="40000"/>
                    <a:lumOff val="60000"/>
                  </a:schemeClr>
                </a:gs>
                <a:gs pos="1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22590" y="4320216"/>
              <a:ext cx="1522392" cy="391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weekly</a:t>
              </a:r>
              <a:endParaRPr lang="en-US" sz="1200" dirty="0" err="1" smtClean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91722" y="4320216"/>
              <a:ext cx="1377538" cy="391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Every 2 weeks</a:t>
              </a:r>
              <a:endParaRPr lang="en-US" sz="1200" dirty="0" err="1" smtClean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35902" y="4320216"/>
              <a:ext cx="1377538" cy="391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weekly</a:t>
              </a:r>
              <a:endParaRPr lang="en-US" sz="1200" dirty="0" err="1" smtClean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68215" y="4673881"/>
              <a:ext cx="1522392" cy="336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latin typeface="Baskerville"/>
                  <a:cs typeface="Baskerville"/>
                </a:rPr>
                <a:t>Drench/Foliar</a:t>
              </a:r>
              <a:endParaRPr lang="en-US" sz="1200" dirty="0" err="1" smtClean="0">
                <a:latin typeface="Baskerville"/>
                <a:cs typeface="Baskerville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61083" y="5010128"/>
              <a:ext cx="2074819" cy="3362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latin typeface="Baskerville"/>
                  <a:cs typeface="Baskerville"/>
                </a:rPr>
                <a:t>Foliar</a:t>
              </a:r>
              <a:endParaRPr lang="en-US" sz="1200" dirty="0" err="1" smtClean="0">
                <a:latin typeface="Baskerville"/>
                <a:cs typeface="Baskerville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44653" y="5386975"/>
              <a:ext cx="2361415" cy="391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latin typeface="Baskerville"/>
                  <a:cs typeface="Baskerville"/>
                </a:rPr>
                <a:t>Foliar</a:t>
              </a:r>
              <a:endParaRPr lang="en-US" sz="1200" dirty="0" err="1" smtClean="0">
                <a:latin typeface="Baskerville"/>
                <a:cs typeface="Baskerville"/>
              </a:endParaRPr>
            </a:p>
          </p:txBody>
        </p:sp>
        <p:sp>
          <p:nvSpPr>
            <p:cNvPr id="11269" name="Pentagon 11268"/>
            <p:cNvSpPr/>
            <p:nvPr/>
          </p:nvSpPr>
          <p:spPr>
            <a:xfrm>
              <a:off x="95003" y="4676476"/>
              <a:ext cx="1700515" cy="33365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200" b="1" dirty="0" smtClean="0">
                  <a:solidFill>
                    <a:schemeClr val="tx1"/>
                  </a:solidFill>
                  <a:latin typeface="Baskerville"/>
                </a:rPr>
                <a:t>Root development</a:t>
              </a:r>
              <a:endParaRPr lang="en-US" sz="1200" b="1" dirty="0">
                <a:solidFill>
                  <a:schemeClr val="tx1"/>
                </a:solidFill>
                <a:latin typeface="Baskerville"/>
              </a:endParaRPr>
            </a:p>
          </p:txBody>
        </p:sp>
        <p:sp>
          <p:nvSpPr>
            <p:cNvPr id="90" name="Pentagon 89"/>
            <p:cNvSpPr/>
            <p:nvPr/>
          </p:nvSpPr>
          <p:spPr>
            <a:xfrm>
              <a:off x="95003" y="5065765"/>
              <a:ext cx="1700515" cy="33365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200" b="1" dirty="0" smtClean="0">
                  <a:solidFill>
                    <a:schemeClr val="tx1"/>
                  </a:solidFill>
                  <a:latin typeface="Baskerville"/>
                </a:rPr>
                <a:t>Stress </a:t>
              </a:r>
              <a:r>
                <a:rPr lang="de-CH" sz="1200" b="1" dirty="0">
                  <a:solidFill>
                    <a:schemeClr val="tx1"/>
                  </a:solidFill>
                  <a:latin typeface="Baskerville"/>
                </a:rPr>
                <a:t>mitigation</a:t>
              </a:r>
              <a:endParaRPr lang="en-US" sz="1200" b="1" dirty="0">
                <a:solidFill>
                  <a:schemeClr val="tx1"/>
                </a:solidFill>
                <a:latin typeface="Baskerville"/>
              </a:endParaRPr>
            </a:p>
          </p:txBody>
        </p:sp>
        <p:sp>
          <p:nvSpPr>
            <p:cNvPr id="91" name="Pentagon 90"/>
            <p:cNvSpPr/>
            <p:nvPr/>
          </p:nvSpPr>
          <p:spPr>
            <a:xfrm>
              <a:off x="95003" y="5478804"/>
              <a:ext cx="1700515" cy="33365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200" b="1" dirty="0">
                  <a:solidFill>
                    <a:schemeClr val="tx1"/>
                  </a:solidFill>
                  <a:latin typeface="Baskerville"/>
                </a:rPr>
                <a:t>Crop and shelf life</a:t>
              </a:r>
              <a:endParaRPr lang="en-US" sz="1200" b="1" dirty="0">
                <a:solidFill>
                  <a:schemeClr val="tx1"/>
                </a:solidFill>
                <a:latin typeface="Baskerville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8003010" y="3822814"/>
              <a:ext cx="1078973" cy="451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 smtClean="0">
                  <a:latin typeface="Baskerville"/>
                </a:rPr>
                <a:t>Harvest</a:t>
              </a:r>
              <a:endParaRPr lang="en-US" sz="1200" b="1" dirty="0">
                <a:latin typeface="Baskerville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386017" y="4204805"/>
              <a:ext cx="303" cy="1349728"/>
            </a:xfrm>
            <a:prstGeom prst="line">
              <a:avLst/>
            </a:prstGeom>
            <a:ln w="6350">
              <a:solidFill>
                <a:srgbClr val="AC145A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2879565" y="3829272"/>
              <a:ext cx="2511399" cy="4512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 smtClean="0">
                  <a:latin typeface="Baskerville"/>
                </a:rPr>
                <a:t>Crop development</a:t>
              </a:r>
              <a:endParaRPr lang="en-US" sz="1200" b="1" dirty="0">
                <a:latin typeface="Baskerville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59182" y="4336295"/>
              <a:ext cx="1018478" cy="391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CH" sz="12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Every 2 weeks</a:t>
              </a:r>
              <a:endParaRPr lang="en-US" sz="1200" dirty="0" err="1" smtClean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16" name="Pentagon 115"/>
          <p:cNvSpPr/>
          <p:nvPr/>
        </p:nvSpPr>
        <p:spPr>
          <a:xfrm>
            <a:off x="95003" y="4247423"/>
            <a:ext cx="1700515" cy="3336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1"/>
                </a:solidFill>
                <a:latin typeface="Baskerville"/>
              </a:rPr>
              <a:t>Hicure usage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pic>
        <p:nvPicPr>
          <p:cNvPr id="11309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72" y="4570150"/>
            <a:ext cx="1093130" cy="96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3043" y="5953243"/>
            <a:ext cx="1868891" cy="2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</a:t>
            </a:r>
            <a:r>
              <a:rPr lang="en-US" dirty="0" smtClean="0">
                <a:solidFill>
                  <a:srgbClr val="000000"/>
                </a:solidFill>
              </a:rPr>
              <a:t>Syngenta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109" y="3467594"/>
            <a:ext cx="3685815" cy="201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latin typeface="Baskerville"/>
                <a:cs typeface="Baskerville"/>
              </a:rPr>
              <a:t>Recommendation in Greenhouse/Field 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1826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41829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improves consumer garden performance in Pot  &amp; Bedding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55208850"/>
              </p:ext>
            </p:extLst>
          </p:nvPr>
        </p:nvGraphicFramePr>
        <p:xfrm>
          <a:off x="198755" y="1638792"/>
          <a:ext cx="3256965" cy="381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341423" y="2005399"/>
            <a:ext cx="2683824" cy="2801552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Higher vitality of </a:t>
            </a:r>
            <a:r>
              <a:rPr lang="nl-NL" sz="1400" dirty="0" smtClean="0">
                <a:solidFill>
                  <a:schemeClr val="tx1"/>
                </a:solidFill>
                <a:latin typeface="Baskerville"/>
                <a:cs typeface="Baskerville"/>
              </a:rPr>
              <a:t>outdoor </a:t>
            </a:r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plants</a:t>
            </a:r>
          </a:p>
          <a:p>
            <a:endParaRPr lang="en-US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chemeClr val="tx1"/>
                </a:solidFill>
                <a:latin typeface="Baskerville"/>
                <a:cs typeface="Baskerville"/>
              </a:rPr>
              <a:t>Increased number of flowers in the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/>
                </a:solidFill>
                <a:latin typeface="Baskerville"/>
                <a:cs typeface="Baskerville"/>
              </a:rPr>
              <a:t>Hicure </a:t>
            </a:r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stimulate roots </a:t>
            </a:r>
            <a:r>
              <a:rPr lang="nl-NL" sz="1400" dirty="0" smtClean="0">
                <a:solidFill>
                  <a:schemeClr val="tx1"/>
                </a:solidFill>
                <a:latin typeface="Baskerville"/>
                <a:cs typeface="Baskerville"/>
              </a:rPr>
              <a:t>development</a:t>
            </a:r>
            <a:endParaRPr lang="nl-NL" sz="1400" dirty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/>
                </a:solidFill>
                <a:latin typeface="Baskerville"/>
                <a:cs typeface="Baskerville"/>
              </a:rPr>
              <a:t>Better plants quality </a:t>
            </a:r>
          </a:p>
          <a:p>
            <a:endParaRPr lang="en-US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8852" y="5465822"/>
            <a:ext cx="1182264" cy="312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Untreated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5414882" y="3333833"/>
            <a:ext cx="1353789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044" y="5954360"/>
            <a:ext cx="1868891" cy="2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DLV &amp; growers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727" y="3654020"/>
            <a:ext cx="2412581" cy="202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 err="1" smtClean="0">
                <a:latin typeface="Baskerville"/>
                <a:cs typeface="Baskerville"/>
              </a:rPr>
              <a:t>Lavendula</a:t>
            </a:r>
            <a:r>
              <a:rPr lang="en-US" sz="1100" dirty="0" smtClean="0">
                <a:latin typeface="Baskerville"/>
                <a:cs typeface="Baskerville"/>
              </a:rPr>
              <a:t>: Trials at  growers (</a:t>
            </a:r>
            <a:r>
              <a:rPr lang="en-US" sz="1100" dirty="0" err="1" smtClean="0">
                <a:latin typeface="Baskerville"/>
                <a:cs typeface="Baskerville"/>
              </a:rPr>
              <a:t>Ger</a:t>
            </a:r>
            <a:r>
              <a:rPr lang="en-US" sz="1100" dirty="0" smtClean="0">
                <a:latin typeface="Baskerville"/>
                <a:cs typeface="Baskerville"/>
              </a:rPr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16" y="5480221"/>
            <a:ext cx="1035833" cy="410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80" y="3897273"/>
            <a:ext cx="2123065" cy="15922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54181" y="1170027"/>
            <a:ext cx="2196132" cy="243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 err="1" smtClean="0">
                <a:latin typeface="Baskerville"/>
                <a:cs typeface="Baskerville"/>
              </a:rPr>
              <a:t>Lavendula</a:t>
            </a:r>
            <a:r>
              <a:rPr lang="en-US" sz="1100" dirty="0" smtClean="0">
                <a:latin typeface="Baskerville"/>
                <a:cs typeface="Baskerville"/>
              </a:rPr>
              <a:t>*: Trials at DLV (NL)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12" y="3059935"/>
            <a:ext cx="1035833" cy="410611"/>
          </a:xfrm>
          <a:prstGeom prst="rect">
            <a:avLst/>
          </a:prstGeom>
        </p:spPr>
      </p:pic>
      <p:pic>
        <p:nvPicPr>
          <p:cNvPr id="25" name="Picture 24" descr="C:\Users\opitzlud\Pictures\Versuche\Beier\18.03.14\P105020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4180" y="1413282"/>
            <a:ext cx="2196132" cy="16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sosceles Triangle 25"/>
          <p:cNvSpPr/>
          <p:nvPr/>
        </p:nvSpPr>
        <p:spPr>
          <a:xfrm rot="5400000">
            <a:off x="2492965" y="3333834"/>
            <a:ext cx="2020841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754180" y="3061785"/>
            <a:ext cx="1182264" cy="312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Untreated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7560" y="58908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Baskerville"/>
                <a:cs typeface="Baskerville"/>
              </a:rPr>
              <a:t>*Transport </a:t>
            </a:r>
            <a:r>
              <a:rPr lang="en-US" sz="1000" dirty="0">
                <a:latin typeface="Baskerville"/>
                <a:cs typeface="Baskerville"/>
              </a:rPr>
              <a:t>and store simulation trial </a:t>
            </a:r>
            <a:r>
              <a:rPr lang="en-US" sz="1000" dirty="0" err="1">
                <a:latin typeface="Baskerville"/>
                <a:cs typeface="Baskerville"/>
              </a:rPr>
              <a:t>Lavendula</a:t>
            </a:r>
            <a:r>
              <a:rPr lang="en-US" sz="1000" dirty="0">
                <a:latin typeface="Baskerville"/>
                <a:cs typeface="Baskerville"/>
              </a:rPr>
              <a:t> ‘Blue Scent’®</a:t>
            </a:r>
          </a:p>
        </p:txBody>
      </p:sp>
    </p:spTree>
    <p:extLst>
      <p:ext uri="{BB962C8B-B14F-4D97-AF65-F5344CB8AC3E}">
        <p14:creationId xmlns:p14="http://schemas.microsoft.com/office/powerpoint/2010/main" val="3584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Hicure</a:t>
            </a:r>
            <a:r>
              <a:rPr lang="en-US" dirty="0" smtClean="0"/>
              <a:t> in </a:t>
            </a:r>
            <a:r>
              <a:rPr lang="en-US" dirty="0" err="1" smtClean="0"/>
              <a:t>vaste</a:t>
            </a:r>
            <a:r>
              <a:rPr lang="en-US" dirty="0" smtClean="0"/>
              <a:t> </a:t>
            </a:r>
            <a:r>
              <a:rPr lang="en-US" dirty="0" err="1" smtClean="0"/>
              <a:t>planten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Hicure</a:t>
            </a:r>
            <a:r>
              <a:rPr lang="en-US" dirty="0" smtClean="0"/>
              <a:t> </a:t>
            </a:r>
            <a:r>
              <a:rPr lang="en-US" dirty="0" err="1" smtClean="0"/>
              <a:t>stimuleert</a:t>
            </a:r>
            <a:r>
              <a:rPr lang="en-US" dirty="0" smtClean="0"/>
              <a:t> de </a:t>
            </a:r>
            <a:r>
              <a:rPr lang="en-US" dirty="0" err="1" smtClean="0"/>
              <a:t>wortelontwikkeling</a:t>
            </a:r>
            <a:r>
              <a:rPr lang="en-US" dirty="0" smtClean="0"/>
              <a:t> en </a:t>
            </a:r>
            <a:r>
              <a:rPr lang="en-US" dirty="0" err="1" smtClean="0"/>
              <a:t>verbetert</a:t>
            </a:r>
            <a:r>
              <a:rPr lang="en-US" dirty="0" smtClean="0"/>
              <a:t> </a:t>
            </a:r>
            <a:r>
              <a:rPr lang="en-US" dirty="0" err="1" smtClean="0"/>
              <a:t>daardoor</a:t>
            </a:r>
            <a:r>
              <a:rPr lang="en-US" dirty="0" smtClean="0"/>
              <a:t> de </a:t>
            </a:r>
            <a:r>
              <a:rPr lang="en-US" dirty="0" err="1" smtClean="0"/>
              <a:t>kwaliteit</a:t>
            </a:r>
            <a:r>
              <a:rPr lang="en-US" dirty="0" smtClean="0"/>
              <a:t> van de plant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509856" y="879452"/>
          <a:ext cx="5548294" cy="312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2916" y="4387320"/>
            <a:ext cx="2680322" cy="1634393"/>
            <a:chOff x="3815728" y="3838575"/>
            <a:chExt cx="2680322" cy="1634393"/>
          </a:xfrm>
        </p:grpSpPr>
        <p:pic>
          <p:nvPicPr>
            <p:cNvPr id="7" name="Picture 6" descr="C:\Users\opitzlud\Pictures\Versuche\Beier\18.03.14\P1050206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729" y="3838575"/>
              <a:ext cx="1925018" cy="13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15728" y="5261749"/>
              <a:ext cx="2680322" cy="211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400" dirty="0" err="1" smtClean="0">
                  <a:latin typeface="Baskerville"/>
                  <a:cs typeface="Baskerville"/>
                </a:rPr>
                <a:t>Hicure</a:t>
              </a:r>
              <a:r>
                <a:rPr lang="en-US" sz="1400" dirty="0" smtClean="0">
                  <a:latin typeface="Baskerville"/>
                  <a:cs typeface="Baskerville"/>
                </a:rPr>
                <a:t>        </a:t>
              </a:r>
              <a:r>
                <a:rPr lang="en-US" sz="1400" dirty="0" err="1" smtClean="0">
                  <a:latin typeface="Baskerville"/>
                  <a:cs typeface="Baskerville"/>
                </a:rPr>
                <a:t>Onbehandeld</a:t>
              </a:r>
              <a:endParaRPr lang="en-US" sz="1400" dirty="0" smtClean="0">
                <a:latin typeface="Baskerville"/>
                <a:cs typeface="Baskervill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09856" y="4387320"/>
            <a:ext cx="2268382" cy="1634394"/>
            <a:chOff x="6132668" y="3838575"/>
            <a:chExt cx="2268382" cy="1634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68" y="3838575"/>
              <a:ext cx="1821256" cy="13659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32668" y="5269771"/>
              <a:ext cx="2268382" cy="20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400" dirty="0" err="1" smtClean="0">
                  <a:latin typeface="Baskerville"/>
                  <a:cs typeface="Baskerville"/>
                </a:rPr>
                <a:t>Onbehandeld</a:t>
              </a:r>
              <a:r>
                <a:rPr lang="en-US" sz="1400" dirty="0" smtClean="0">
                  <a:latin typeface="Baskerville"/>
                  <a:cs typeface="Baskerville"/>
                </a:rPr>
                <a:t>      </a:t>
              </a:r>
              <a:r>
                <a:rPr lang="en-US" sz="1400" dirty="0" err="1" smtClean="0">
                  <a:latin typeface="Baskerville"/>
                  <a:cs typeface="Baskerville"/>
                </a:rPr>
                <a:t>Hicure</a:t>
              </a:r>
              <a:endParaRPr lang="en-US" sz="1400" dirty="0" smtClean="0">
                <a:latin typeface="Baskerville"/>
                <a:cs typeface="Baskerville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3695" y="4086630"/>
            <a:ext cx="3827905" cy="1935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Baskerville"/>
                <a:cs typeface="Baskerville"/>
              </a:rPr>
              <a:t>Proef</a:t>
            </a:r>
            <a:r>
              <a:rPr lang="en-US" sz="1400" dirty="0" smtClean="0">
                <a:latin typeface="Baskerville"/>
                <a:cs typeface="Baskerville"/>
              </a:rPr>
              <a:t> DLV </a:t>
            </a:r>
            <a:r>
              <a:rPr lang="en-US" sz="1400" dirty="0" err="1" smtClean="0">
                <a:latin typeface="Baskerville"/>
                <a:cs typeface="Baskerville"/>
              </a:rPr>
              <a:t>Boskoop</a:t>
            </a:r>
            <a:r>
              <a:rPr lang="en-US" sz="1400" dirty="0" smtClean="0">
                <a:latin typeface="Baskerville"/>
                <a:cs typeface="Baskerville"/>
              </a:rPr>
              <a:t> 2014</a:t>
            </a:r>
            <a:endParaRPr lang="en-US" sz="1400" dirty="0">
              <a:latin typeface="Baskerville"/>
              <a:cs typeface="Baskervill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Baskerville"/>
                <a:cs typeface="Baskerville"/>
              </a:rPr>
              <a:t>Lavendula</a:t>
            </a:r>
            <a:r>
              <a:rPr lang="en-US" sz="1400" dirty="0" smtClean="0">
                <a:latin typeface="Baskerville"/>
                <a:cs typeface="Baskerville"/>
              </a:rPr>
              <a:t> ‘Blue Scent’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skerville"/>
                <a:cs typeface="Baskerville"/>
              </a:rPr>
              <a:t>Plantdatum</a:t>
            </a:r>
            <a:r>
              <a:rPr lang="en-US" sz="1400" dirty="0">
                <a:latin typeface="Baskerville"/>
                <a:cs typeface="Baskerville"/>
              </a:rPr>
              <a:t>: </a:t>
            </a:r>
            <a:r>
              <a:rPr lang="en-US" sz="1400" dirty="0" smtClean="0">
                <a:latin typeface="Baskerville"/>
                <a:cs typeface="Baskerville"/>
              </a:rPr>
              <a:t>		2 </a:t>
            </a:r>
            <a:r>
              <a:rPr lang="en-US" sz="1400" dirty="0" err="1" smtClean="0">
                <a:latin typeface="Baskerville"/>
                <a:cs typeface="Baskerville"/>
              </a:rPr>
              <a:t>mei</a:t>
            </a:r>
            <a:r>
              <a:rPr lang="en-US" sz="1400" dirty="0" smtClean="0">
                <a:latin typeface="Baskerville"/>
                <a:cs typeface="Baskerville"/>
              </a:rPr>
              <a:t> (</a:t>
            </a:r>
            <a:r>
              <a:rPr lang="en-US" sz="1400" dirty="0" err="1" smtClean="0">
                <a:latin typeface="Baskerville"/>
                <a:cs typeface="Baskerville"/>
              </a:rPr>
              <a:t>buiten</a:t>
            </a:r>
            <a:r>
              <a:rPr lang="en-US" sz="1400" dirty="0" smtClean="0">
                <a:latin typeface="Baskerville"/>
                <a:cs typeface="Baskerville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Baskerville"/>
                <a:cs typeface="Baskerville"/>
              </a:rPr>
              <a:t>Transportsimulatie</a:t>
            </a:r>
            <a:r>
              <a:rPr lang="en-US" sz="1400" dirty="0" smtClean="0">
                <a:latin typeface="Baskerville"/>
                <a:cs typeface="Baskerville"/>
              </a:rPr>
              <a:t>:		15 </a:t>
            </a:r>
            <a:r>
              <a:rPr lang="en-US" sz="1400" dirty="0" err="1" smtClean="0">
                <a:latin typeface="Baskerville"/>
                <a:cs typeface="Baskerville"/>
              </a:rPr>
              <a:t>juli</a:t>
            </a:r>
            <a:endParaRPr lang="en-US" sz="1400" dirty="0">
              <a:latin typeface="Baskerville"/>
              <a:cs typeface="Baskervill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Baskerville"/>
                <a:cs typeface="Baskerville"/>
              </a:rPr>
              <a:t>Winkelsimulatie</a:t>
            </a:r>
            <a:r>
              <a:rPr lang="en-US" sz="1400" dirty="0" smtClean="0">
                <a:latin typeface="Baskerville"/>
                <a:cs typeface="Baskerville"/>
              </a:rPr>
              <a:t>:		17 </a:t>
            </a:r>
            <a:r>
              <a:rPr lang="en-US" sz="1400" dirty="0" err="1" smtClean="0">
                <a:latin typeface="Baskerville"/>
                <a:cs typeface="Baskerville"/>
              </a:rPr>
              <a:t>juli</a:t>
            </a:r>
            <a:endParaRPr lang="en-US" sz="1400" dirty="0" smtClean="0">
              <a:latin typeface="Baskerville"/>
              <a:cs typeface="Baskervill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Baskerville"/>
                <a:cs typeface="Baskerville"/>
              </a:rPr>
              <a:t>Tuinperformance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400" dirty="0" err="1" smtClean="0">
                <a:latin typeface="Baskerville"/>
                <a:cs typeface="Baskerville"/>
              </a:rPr>
              <a:t>buiten</a:t>
            </a:r>
            <a:r>
              <a:rPr lang="en-US" sz="1400" dirty="0" smtClean="0">
                <a:latin typeface="Baskerville"/>
                <a:cs typeface="Baskerville"/>
              </a:rPr>
              <a:t>:	25 </a:t>
            </a:r>
            <a:r>
              <a:rPr lang="en-US" sz="1400" dirty="0" err="1" smtClean="0">
                <a:latin typeface="Baskerville"/>
                <a:cs typeface="Baskerville"/>
              </a:rPr>
              <a:t>juli</a:t>
            </a:r>
            <a:endParaRPr lang="en-US" sz="1400" dirty="0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585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Hicure</a:t>
            </a:r>
            <a:r>
              <a:rPr lang="en-US" dirty="0" smtClean="0"/>
              <a:t> make your plants stronger </a:t>
            </a:r>
            <a:endParaRPr lang="en-US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183114968"/>
              </p:ext>
            </p:extLst>
          </p:nvPr>
        </p:nvGraphicFramePr>
        <p:xfrm>
          <a:off x="243651" y="3387922"/>
          <a:ext cx="3212068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421520304"/>
              </p:ext>
            </p:extLst>
          </p:nvPr>
        </p:nvGraphicFramePr>
        <p:xfrm>
          <a:off x="138357" y="813391"/>
          <a:ext cx="3293611" cy="242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6218641" y="2222071"/>
            <a:ext cx="2635086" cy="2629457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>
                <a:solidFill>
                  <a:schemeClr val="tx1"/>
                </a:solidFill>
                <a:latin typeface="Baskerville"/>
                <a:cs typeface="Baskerville"/>
              </a:rPr>
              <a:t>Hicure</a:t>
            </a:r>
            <a:r>
              <a:rPr lang="en-US" sz="1400" dirty="0">
                <a:solidFill>
                  <a:schemeClr val="tx1"/>
                </a:solidFill>
                <a:latin typeface="Baskerville"/>
                <a:cs typeface="Baskerville"/>
              </a:rPr>
              <a:t> enhances the vitality of the plants and makes them stronger against disease</a:t>
            </a:r>
          </a:p>
          <a:p>
            <a:endParaRPr lang="en-US" sz="1400" dirty="0" smtClean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Baskerville"/>
                <a:cs typeface="Baskerville"/>
              </a:rPr>
              <a:t>Delay in Botrytis development in the plants </a:t>
            </a:r>
            <a:r>
              <a:rPr lang="en-US" sz="1400" dirty="0">
                <a:solidFill>
                  <a:schemeClr val="tx1"/>
                </a:solidFill>
                <a:latin typeface="Baskerville"/>
                <a:cs typeface="Baskerville"/>
              </a:rPr>
              <a:t>&amp;</a:t>
            </a:r>
            <a:r>
              <a:rPr lang="en-US" sz="1400" dirty="0" smtClean="0">
                <a:solidFill>
                  <a:schemeClr val="tx1"/>
                </a:solidFill>
                <a:latin typeface="Baskerville"/>
                <a:cs typeface="Baskerville"/>
              </a:rPr>
              <a:t> on the flowers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052" y="5953427"/>
            <a:ext cx="2069145" cy="11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 smtClean="0">
                <a:latin typeface="Baskerville"/>
                <a:cs typeface="Baskerville"/>
              </a:rPr>
              <a:t>*DALA: days after last application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2328" y="5941429"/>
            <a:ext cx="1868891" cy="2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Botany NL</a:t>
            </a:r>
          </a:p>
        </p:txBody>
      </p:sp>
      <p:sp>
        <p:nvSpPr>
          <p:cNvPr id="32" name="Isosceles Triangle 31"/>
          <p:cNvSpPr/>
          <p:nvPr/>
        </p:nvSpPr>
        <p:spPr>
          <a:xfrm rot="5400000">
            <a:off x="5237994" y="3393293"/>
            <a:ext cx="1353789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14" y="5393804"/>
            <a:ext cx="1035833" cy="41061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41"/>
          <a:stretch/>
        </p:blipFill>
        <p:spPr bwMode="auto">
          <a:xfrm>
            <a:off x="3967751" y="1311259"/>
            <a:ext cx="1540560" cy="192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811756" y="3178783"/>
            <a:ext cx="1852550" cy="312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skerville"/>
                <a:cs typeface="Baskerville"/>
              </a:rPr>
              <a:t>Untreated</a:t>
            </a:r>
            <a:endParaRPr lang="en-US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33512" y="940788"/>
            <a:ext cx="2209035" cy="3445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Baskerville"/>
                <a:cs typeface="Baskerville"/>
              </a:rPr>
              <a:t>Cyclamen*: 4 </a:t>
            </a:r>
            <a:r>
              <a:rPr lang="fr-FR" sz="1200" dirty="0" err="1" smtClean="0">
                <a:solidFill>
                  <a:schemeClr val="tx1"/>
                </a:solidFill>
                <a:latin typeface="Baskerville"/>
                <a:cs typeface="Baskerville"/>
              </a:rPr>
              <a:t>weeks</a:t>
            </a:r>
            <a:r>
              <a:rPr lang="fr-FR" sz="1200" dirty="0" smtClean="0">
                <a:solidFill>
                  <a:schemeClr val="tx1"/>
                </a:solidFill>
                <a:latin typeface="Baskerville"/>
                <a:cs typeface="Baskerville"/>
              </a:rPr>
              <a:t> at consumer phase </a:t>
            </a:r>
            <a:endParaRPr lang="fr-FR" sz="12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49" y="3633736"/>
            <a:ext cx="1540560" cy="17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Isosceles Triangle 25"/>
          <p:cNvSpPr/>
          <p:nvPr/>
        </p:nvSpPr>
        <p:spPr>
          <a:xfrm rot="5400000">
            <a:off x="2492965" y="3464459"/>
            <a:ext cx="2020841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3064" y="58929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Baskerville"/>
                <a:cs typeface="Baskerville"/>
              </a:rPr>
              <a:t>Cyclamen: artificial infestation with Botrytis spores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70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Meeldauwbestrijding</a:t>
            </a:r>
            <a:r>
              <a:rPr lang="en-US" dirty="0"/>
              <a:t> </a:t>
            </a:r>
            <a:r>
              <a:rPr lang="en-US" dirty="0" err="1"/>
              <a:t>roos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/>
              <a:t>Red Naomi -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Hicure</a:t>
            </a:r>
            <a:r>
              <a:rPr lang="en-US" dirty="0" smtClean="0"/>
              <a:t> </a:t>
            </a:r>
            <a:r>
              <a:rPr lang="en-US" dirty="0" err="1" smtClean="0"/>
              <a:t>verbetert</a:t>
            </a:r>
            <a:r>
              <a:rPr lang="en-US" dirty="0" smtClean="0"/>
              <a:t> de </a:t>
            </a:r>
            <a:r>
              <a:rPr lang="en-US" dirty="0" err="1" smtClean="0"/>
              <a:t>weerbaarheid</a:t>
            </a:r>
            <a:r>
              <a:rPr lang="en-US" dirty="0" smtClean="0"/>
              <a:t> in </a:t>
            </a:r>
            <a:r>
              <a:rPr lang="en-US" dirty="0" err="1" smtClean="0"/>
              <a:t>roos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combinatie</a:t>
            </a:r>
            <a:r>
              <a:rPr lang="en-US" dirty="0" smtClean="0"/>
              <a:t> met </a:t>
            </a:r>
            <a:r>
              <a:rPr lang="en-US" dirty="0" err="1" smtClean="0"/>
              <a:t>chemie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meeldauw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beheersbaar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643188" y="1341438"/>
          <a:ext cx="628808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875" y="4972050"/>
            <a:ext cx="1933575" cy="933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- Red Naomi (</a:t>
            </a:r>
            <a:r>
              <a:rPr lang="en-US" sz="1400" dirty="0" err="1" smtClean="0">
                <a:latin typeface="Baskerville"/>
                <a:cs typeface="Baskerville"/>
              </a:rPr>
              <a:t>praktijk</a:t>
            </a:r>
            <a:r>
              <a:rPr lang="en-US" sz="1400" dirty="0" smtClean="0">
                <a:latin typeface="Baskerville"/>
                <a:cs typeface="Baskerville"/>
              </a:rPr>
              <a:t>)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- 4 </a:t>
            </a:r>
            <a:r>
              <a:rPr lang="en-US" sz="1400" dirty="0" err="1" smtClean="0">
                <a:latin typeface="Baskerville"/>
                <a:cs typeface="Baskerville"/>
              </a:rPr>
              <a:t>toepassingen</a:t>
            </a:r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- 7 </a:t>
            </a:r>
            <a:r>
              <a:rPr lang="en-US" sz="1400" dirty="0" err="1" smtClean="0">
                <a:latin typeface="Baskerville"/>
                <a:cs typeface="Baskerville"/>
              </a:rPr>
              <a:t>dgn</a:t>
            </a:r>
            <a:r>
              <a:rPr lang="en-US" sz="1400" dirty="0" smtClean="0">
                <a:latin typeface="Baskerville"/>
                <a:cs typeface="Baskerville"/>
              </a:rPr>
              <a:t> interval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- </a:t>
            </a:r>
            <a:r>
              <a:rPr lang="en-US" sz="1400" dirty="0" err="1" smtClean="0">
                <a:latin typeface="Baskerville"/>
                <a:cs typeface="Baskerville"/>
              </a:rPr>
              <a:t>Juni</a:t>
            </a:r>
            <a:r>
              <a:rPr lang="en-US" sz="1400" dirty="0" smtClean="0">
                <a:latin typeface="Baskerville"/>
                <a:cs typeface="Baskerville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5975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216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91" y="4316196"/>
            <a:ext cx="1108111" cy="14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4226747" y="4114176"/>
            <a:ext cx="303" cy="317313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2" y="0"/>
            <a:ext cx="6279077" cy="7600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Use and recommendations in Pot &amp; bedding plants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9363"/>
              </p:ext>
            </p:extLst>
          </p:nvPr>
        </p:nvGraphicFramePr>
        <p:xfrm>
          <a:off x="1563214" y="1073903"/>
          <a:ext cx="7518768" cy="18040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68715"/>
                <a:gridCol w="907207"/>
                <a:gridCol w="1247434"/>
                <a:gridCol w="1647556"/>
                <a:gridCol w="1259203"/>
                <a:gridCol w="1388653"/>
              </a:tblGrid>
              <a:tr h="400906"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Crop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Cultivation method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Treatment type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Dose (product) per treatment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Minimum </a:t>
                      </a:r>
                      <a:r>
                        <a:rPr lang="nl-NL" sz="1200" dirty="0" smtClean="0">
                          <a:effectLst/>
                          <a:latin typeface="Baskerville"/>
                        </a:rPr>
                        <a:t>water volume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Recommended interval (days)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</a:tr>
              <a:tr h="40090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Pot plants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Greenhouse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0,125%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(125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Baskerville"/>
                          <a:ea typeface="+mn-ea"/>
                          <a:cs typeface="+mn-cs"/>
                        </a:rPr>
                        <a:t>Drench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Drench with 10 </a:t>
                      </a:r>
                      <a:r>
                        <a:rPr lang="nl-NL" sz="1200" kern="1200" dirty="0">
                          <a:effectLst/>
                          <a:latin typeface="Baskerville"/>
                        </a:rPr>
                        <a:t>% </a:t>
                      </a: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of pot volume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001068" y="4204805"/>
            <a:ext cx="303" cy="1574055"/>
          </a:xfrm>
          <a:prstGeom prst="line">
            <a:avLst/>
          </a:prstGeom>
          <a:ln w="6350">
            <a:solidFill>
              <a:srgbClr val="AC145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9208" y="4149168"/>
            <a:ext cx="0" cy="1029085"/>
          </a:xfrm>
          <a:prstGeom prst="line">
            <a:avLst/>
          </a:prstGeom>
          <a:ln w="6350">
            <a:solidFill>
              <a:srgbClr val="AC145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61082" y="4307301"/>
            <a:ext cx="2074819" cy="346461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61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1628326" y="3787189"/>
            <a:ext cx="1102999" cy="451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latin typeface="Baskerville"/>
              </a:rPr>
              <a:t>Planting</a:t>
            </a:r>
            <a:endParaRPr lang="en-US" sz="1200" b="1" dirty="0">
              <a:latin typeface="Baskervill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22778" y="3793647"/>
            <a:ext cx="1196873" cy="451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latin typeface="Baskerville"/>
              </a:rPr>
              <a:t>Flower induction</a:t>
            </a:r>
            <a:endParaRPr lang="en-US" sz="1200" b="1" dirty="0">
              <a:latin typeface="Baskerville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23312" y="3793647"/>
            <a:ext cx="1080653" cy="451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latin typeface="Baskerville"/>
              </a:rPr>
              <a:t>Flowering</a:t>
            </a:r>
            <a:endParaRPr lang="en-US" sz="1200" b="1" dirty="0">
              <a:latin typeface="Baskervill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2590" y="4307301"/>
            <a:ext cx="1888212" cy="346461"/>
          </a:xfrm>
          <a:prstGeom prst="rect">
            <a:avLst/>
          </a:prstGeom>
          <a:gradFill flip="none" rotWithShape="1">
            <a:gsLst>
              <a:gs pos="85000">
                <a:schemeClr val="accent3">
                  <a:lumMod val="40000"/>
                  <a:lumOff val="60000"/>
                </a:schemeClr>
              </a:gs>
              <a:gs pos="73000">
                <a:srgbClr val="AC145A"/>
              </a:gs>
              <a:gs pos="99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6711356" y="4307301"/>
            <a:ext cx="1292610" cy="346461"/>
          </a:xfrm>
          <a:prstGeom prst="rect">
            <a:avLst/>
          </a:prstGeom>
          <a:gradFill flip="none" rotWithShape="1">
            <a:gsLst>
              <a:gs pos="24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622590" y="4307301"/>
            <a:ext cx="1319092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  <a:latin typeface="Baskerville"/>
                <a:cs typeface="Baskerville"/>
              </a:rPr>
              <a:t>weekly</a:t>
            </a:r>
            <a:endParaRPr lang="en-US" sz="12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3215" y="4673881"/>
            <a:ext cx="1522392" cy="3362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Drench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1083" y="4986378"/>
            <a:ext cx="2561694" cy="3362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Foliar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0695" y="5303850"/>
            <a:ext cx="2175373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Foliar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95003" y="4676476"/>
            <a:ext cx="1700515" cy="3336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1"/>
                </a:solidFill>
                <a:latin typeface="Baskerville"/>
              </a:rPr>
              <a:t>Roots development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95003" y="5042015"/>
            <a:ext cx="1700515" cy="3336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1"/>
                </a:solidFill>
                <a:latin typeface="Baskerville"/>
              </a:rPr>
              <a:t>Stress </a:t>
            </a:r>
            <a:r>
              <a:rPr lang="de-CH" sz="1200" b="1" dirty="0">
                <a:solidFill>
                  <a:schemeClr val="tx1"/>
                </a:solidFill>
                <a:latin typeface="Baskerville"/>
              </a:rPr>
              <a:t>mitigation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95003" y="5395679"/>
            <a:ext cx="1700515" cy="3336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>
                <a:solidFill>
                  <a:schemeClr val="tx1"/>
                </a:solidFill>
                <a:latin typeface="Baskerville"/>
              </a:rPr>
              <a:t>Crop and shelf life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03010" y="3787189"/>
            <a:ext cx="1078973" cy="451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latin typeface="Baskerville"/>
              </a:rPr>
              <a:t>Delivery</a:t>
            </a:r>
            <a:endParaRPr lang="en-US" sz="1200" b="1" dirty="0">
              <a:latin typeface="Baskerville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730392" y="4204805"/>
            <a:ext cx="303" cy="1349728"/>
          </a:xfrm>
          <a:prstGeom prst="line">
            <a:avLst/>
          </a:prstGeom>
          <a:ln w="6350">
            <a:solidFill>
              <a:srgbClr val="AC145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731324" y="3793647"/>
            <a:ext cx="2991453" cy="451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latin typeface="Baskerville"/>
              </a:rPr>
              <a:t>Crop development</a:t>
            </a:r>
            <a:br>
              <a:rPr lang="de-CH" sz="1200" b="1" dirty="0" smtClean="0">
                <a:latin typeface="Baskerville"/>
              </a:rPr>
            </a:br>
            <a:r>
              <a:rPr lang="de-CH" sz="1200" b="1" dirty="0" smtClean="0">
                <a:solidFill>
                  <a:schemeClr val="tx1"/>
                </a:solidFill>
                <a:latin typeface="Baskerville"/>
              </a:rPr>
              <a:t>(Pinching)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0139" y="4307301"/>
            <a:ext cx="2018806" cy="346461"/>
          </a:xfrm>
          <a:prstGeom prst="rect">
            <a:avLst/>
          </a:prstGeom>
          <a:gradFill flip="none" rotWithShape="1">
            <a:gsLst>
              <a:gs pos="85000">
                <a:schemeClr val="accent3">
                  <a:lumMod val="40000"/>
                  <a:lumOff val="60000"/>
                </a:schemeClr>
              </a:gs>
              <a:gs pos="73000">
                <a:srgbClr val="AC145A"/>
              </a:gs>
              <a:gs pos="99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5575643" y="4307301"/>
            <a:ext cx="1344007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  <a:latin typeface="Baskerville"/>
                <a:cs typeface="Baskerville"/>
              </a:rPr>
              <a:t>weekly</a:t>
            </a:r>
            <a:endParaRPr lang="en-US" sz="12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9477" y="4307301"/>
            <a:ext cx="768939" cy="346461"/>
          </a:xfrm>
          <a:prstGeom prst="rect">
            <a:avLst/>
          </a:prstGeom>
          <a:gradFill flip="none" rotWithShape="1">
            <a:gsLst>
              <a:gs pos="87000">
                <a:schemeClr val="accent3">
                  <a:lumMod val="40000"/>
                  <a:lumOff val="60000"/>
                </a:schemeClr>
              </a:gs>
              <a:gs pos="67000">
                <a:srgbClr val="AC145A"/>
              </a:gs>
              <a:gs pos="95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3859478" y="4297619"/>
            <a:ext cx="852064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  <a:latin typeface="Baskerville"/>
                <a:cs typeface="Baskerville"/>
              </a:rPr>
              <a:t>weekly</a:t>
            </a:r>
            <a:endParaRPr lang="en-US" sz="12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3313" y="4307301"/>
            <a:ext cx="1126231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Every 2 weeks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7307" y="4307301"/>
            <a:ext cx="1018478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Every 2 weeks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8416" y="4307301"/>
            <a:ext cx="1018478" cy="3918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Every 2 weeks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95003" y="4354298"/>
            <a:ext cx="1700515" cy="33365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1"/>
                </a:solidFill>
                <a:latin typeface="Baskerville"/>
              </a:rPr>
              <a:t>Hicure usage</a:t>
            </a:r>
            <a:endParaRPr lang="en-US" sz="1200" b="1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003" y="5953243"/>
            <a:ext cx="1868891" cy="219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Source trials: </a:t>
            </a:r>
            <a:r>
              <a:rPr lang="en-US" dirty="0" smtClean="0">
                <a:solidFill>
                  <a:srgbClr val="000000"/>
                </a:solidFill>
              </a:rPr>
              <a:t>Syngenta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3109" y="3467594"/>
            <a:ext cx="3685815" cy="201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latin typeface="Baskerville"/>
                <a:cs typeface="Baskerville"/>
              </a:rPr>
              <a:t>Recommendation in Greenhouse 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9847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8809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000">
              <a:latin typeface="Baskerville"/>
              <a:sym typeface="Baskervill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2" y="0"/>
            <a:ext cx="6317673" cy="760021"/>
          </a:xfrm>
        </p:spPr>
        <p:txBody>
          <a:bodyPr anchor="b"/>
          <a:lstStyle/>
          <a:p>
            <a:r>
              <a:rPr lang="de-CH" dirty="0" smtClean="0"/>
              <a:t>Current European situation forces market changes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270" y="1555667"/>
            <a:ext cx="8323088" cy="2992581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Crisis impacts growers </a:t>
            </a:r>
            <a:r>
              <a:rPr lang="en-US" dirty="0">
                <a:solidFill>
                  <a:srgbClr val="000000"/>
                </a:solidFill>
                <a:latin typeface="Baskerville"/>
              </a:rPr>
              <a:t>and distribution channel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Plant </a:t>
            </a:r>
            <a:r>
              <a:rPr lang="en-US" dirty="0">
                <a:solidFill>
                  <a:srgbClr val="000000"/>
                </a:solidFill>
                <a:latin typeface="Baskerville"/>
              </a:rPr>
              <a:t>quality &amp; low </a:t>
            </a:r>
            <a:r>
              <a:rPr lang="en-US" dirty="0" smtClean="0">
                <a:solidFill>
                  <a:srgbClr val="000000"/>
                </a:solidFill>
                <a:latin typeface="Baskerville"/>
              </a:rPr>
              <a:t>residue </a:t>
            </a:r>
            <a:endParaRPr lang="en-US" dirty="0">
              <a:solidFill>
                <a:srgbClr val="000000"/>
              </a:solidFill>
              <a:latin typeface="Baskerville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Pressure </a:t>
            </a:r>
            <a:r>
              <a:rPr lang="en-US" dirty="0">
                <a:solidFill>
                  <a:srgbClr val="000000"/>
                </a:solidFill>
                <a:latin typeface="Baskerville"/>
              </a:rPr>
              <a:t>on profitability </a:t>
            </a:r>
            <a:endParaRPr lang="en-US" dirty="0" smtClean="0">
              <a:solidFill>
                <a:srgbClr val="000000"/>
              </a:solidFill>
              <a:latin typeface="Baskerville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Baskerville"/>
              </a:rPr>
              <a:t>Robustness &amp; shelf life </a:t>
            </a:r>
            <a:endParaRPr lang="en-US" dirty="0" smtClean="0">
              <a:solidFill>
                <a:srgbClr val="000000"/>
              </a:solidFill>
              <a:latin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Emphasis on sustainable solutions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Retailers demand crop sustainability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askerville"/>
              </a:rPr>
              <a:t>Growers look for </a:t>
            </a:r>
            <a:r>
              <a:rPr lang="en-US" dirty="0">
                <a:solidFill>
                  <a:srgbClr val="000000"/>
                </a:solidFill>
                <a:latin typeface="Baskerville"/>
              </a:rPr>
              <a:t>products which are compatible in crop </a:t>
            </a:r>
            <a:r>
              <a:rPr lang="en-US" dirty="0" smtClean="0">
                <a:solidFill>
                  <a:srgbClr val="000000"/>
                </a:solidFill>
                <a:latin typeface="Baskerville"/>
              </a:rPr>
              <a:t>programs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Baskerville"/>
              </a:rPr>
              <a:t>Consumers look for “greener” </a:t>
            </a:r>
            <a:r>
              <a:rPr lang="en-US" dirty="0" smtClean="0">
                <a:solidFill>
                  <a:srgbClr val="000000"/>
                </a:solidFill>
                <a:latin typeface="Baskerville"/>
              </a:rPr>
              <a:t>crops</a:t>
            </a:r>
            <a:endParaRPr lang="en-US" dirty="0">
              <a:solidFill>
                <a:srgbClr val="000000"/>
              </a:solidFill>
              <a:latin typeface="Baskerville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15270" y="5946993"/>
            <a:ext cx="5647557" cy="258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000" dirty="0" smtClean="0">
                <a:latin typeface="Baskerville"/>
                <a:cs typeface="Baskerville"/>
              </a:rPr>
              <a:t>Source: ECPA, </a:t>
            </a:r>
            <a:r>
              <a:rPr lang="en-GB" sz="1000" dirty="0"/>
              <a:t>Italian research institute </a:t>
            </a:r>
            <a:r>
              <a:rPr lang="en-GB" sz="1000" dirty="0" err="1" smtClean="0"/>
              <a:t>Nomisma</a:t>
            </a:r>
            <a:r>
              <a:rPr lang="en-GB" sz="1000" dirty="0" smtClean="0"/>
              <a:t>, </a:t>
            </a:r>
            <a:r>
              <a:rPr lang="en-US" sz="1000" dirty="0"/>
              <a:t>Humboldt Forum for Food  </a:t>
            </a:r>
            <a:r>
              <a:rPr lang="en-US" sz="1000" dirty="0" smtClean="0"/>
              <a:t>&amp; ag </a:t>
            </a:r>
            <a:r>
              <a:rPr lang="en-US" sz="1000" dirty="0"/>
              <a:t>Agriculture </a:t>
            </a:r>
            <a:r>
              <a:rPr lang="en-GB" sz="1000" dirty="0" smtClean="0"/>
              <a:t> </a:t>
            </a:r>
            <a:endParaRPr lang="en-US" sz="10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81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Houdbaarheid</a:t>
            </a:r>
            <a:r>
              <a:rPr lang="en-US" dirty="0" smtClean="0"/>
              <a:t> </a:t>
            </a:r>
            <a:r>
              <a:rPr lang="en-US" dirty="0" err="1" smtClean="0"/>
              <a:t>Helleborus</a:t>
            </a:r>
            <a:r>
              <a:rPr lang="en-US" dirty="0" smtClean="0"/>
              <a:t> </a:t>
            </a:r>
            <a:r>
              <a:rPr lang="en-US" dirty="0" err="1" smtClean="0"/>
              <a:t>orientalis</a:t>
            </a:r>
            <a:r>
              <a:rPr lang="en-US" dirty="0" smtClean="0"/>
              <a:t> (</a:t>
            </a:r>
            <a:r>
              <a:rPr lang="en-US" dirty="0" err="1" smtClean="0"/>
              <a:t>snij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76399"/>
          </a:xfrm>
        </p:spPr>
        <p:txBody>
          <a:bodyPr/>
          <a:lstStyle/>
          <a:p>
            <a:r>
              <a:rPr lang="en-US" sz="1600" dirty="0" smtClean="0"/>
              <a:t>PT project </a:t>
            </a:r>
            <a:r>
              <a:rPr lang="en-US" sz="1600" dirty="0" err="1" smtClean="0"/>
              <a:t>Helleborus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</a:t>
            </a:r>
            <a:r>
              <a:rPr lang="en-US" sz="1600" dirty="0" err="1" smtClean="0"/>
              <a:t>houdbare</a:t>
            </a:r>
            <a:r>
              <a:rPr lang="en-US" sz="1600" dirty="0" smtClean="0"/>
              <a:t> </a:t>
            </a:r>
            <a:r>
              <a:rPr lang="en-US" sz="1600" dirty="0" err="1" smtClean="0"/>
              <a:t>snijbloem</a:t>
            </a:r>
            <a:endParaRPr lang="en-US" sz="1600" dirty="0" smtClean="0"/>
          </a:p>
          <a:p>
            <a:r>
              <a:rPr lang="en-US" sz="1600" dirty="0" err="1" smtClean="0"/>
              <a:t>Uitgevoerd</a:t>
            </a:r>
            <a:r>
              <a:rPr lang="en-US" sz="1600" dirty="0" smtClean="0"/>
              <a:t> door Nieves Garcia, </a:t>
            </a:r>
            <a:r>
              <a:rPr lang="en-US" sz="1600" dirty="0" err="1"/>
              <a:t>W</a:t>
            </a:r>
            <a:r>
              <a:rPr lang="en-US" sz="1600" dirty="0" err="1" smtClean="0"/>
              <a:t>ageningen</a:t>
            </a:r>
            <a:r>
              <a:rPr lang="en-US" sz="1600" dirty="0" smtClean="0"/>
              <a:t> UR </a:t>
            </a:r>
            <a:r>
              <a:rPr lang="en-US" sz="1600" dirty="0" err="1" smtClean="0"/>
              <a:t>glastuinbouw</a:t>
            </a:r>
            <a:endParaRPr lang="en-US" sz="1600" dirty="0" smtClean="0"/>
          </a:p>
          <a:p>
            <a:r>
              <a:rPr lang="en-US" sz="1600" dirty="0" err="1" smtClean="0"/>
              <a:t>Oogstdatum</a:t>
            </a:r>
            <a:r>
              <a:rPr lang="en-US" sz="1600" dirty="0" smtClean="0"/>
              <a:t> 12 </a:t>
            </a:r>
            <a:r>
              <a:rPr lang="en-US" sz="1600" dirty="0" err="1" smtClean="0"/>
              <a:t>februari</a:t>
            </a:r>
            <a:r>
              <a:rPr lang="en-US" sz="1600" dirty="0" smtClean="0"/>
              <a:t>, op de </a:t>
            </a:r>
            <a:r>
              <a:rPr lang="en-US" sz="1600" dirty="0" err="1" smtClean="0"/>
              <a:t>vaas</a:t>
            </a:r>
            <a:r>
              <a:rPr lang="en-US" sz="1600" dirty="0" smtClean="0"/>
              <a:t> 13 </a:t>
            </a:r>
            <a:r>
              <a:rPr lang="en-US" sz="1600" dirty="0" err="1" smtClean="0"/>
              <a:t>februari</a:t>
            </a:r>
            <a:endParaRPr lang="en-US" sz="1600" dirty="0" smtClean="0"/>
          </a:p>
          <a:p>
            <a:r>
              <a:rPr lang="en-US" sz="1600" dirty="0" err="1" smtClean="0"/>
              <a:t>Soort</a:t>
            </a:r>
            <a:r>
              <a:rPr lang="en-US" sz="1600" dirty="0" smtClean="0"/>
              <a:t>: Queens white</a:t>
            </a:r>
          </a:p>
          <a:p>
            <a:r>
              <a:rPr lang="en-US" sz="1600" dirty="0" err="1" smtClean="0"/>
              <a:t>Geen</a:t>
            </a:r>
            <a:r>
              <a:rPr lang="en-US" sz="1600" dirty="0" smtClean="0"/>
              <a:t> </a:t>
            </a:r>
            <a:r>
              <a:rPr lang="en-US" sz="1600" dirty="0" err="1" smtClean="0"/>
              <a:t>voorbehandelingsmiddel</a:t>
            </a:r>
            <a:endParaRPr lang="en-US" sz="1600" dirty="0" smtClean="0"/>
          </a:p>
          <a:p>
            <a:r>
              <a:rPr lang="en-US" sz="1600" dirty="0" err="1" smtClean="0"/>
              <a:t>Behandeling</a:t>
            </a:r>
            <a:r>
              <a:rPr lang="en-US" sz="1600" dirty="0" smtClean="0"/>
              <a:t> 3x </a:t>
            </a:r>
            <a:r>
              <a:rPr lang="en-US" sz="1600" dirty="0" err="1" smtClean="0"/>
              <a:t>wekelijks</a:t>
            </a:r>
            <a:r>
              <a:rPr lang="en-US" sz="1600" dirty="0" smtClean="0"/>
              <a:t> met 125 ml </a:t>
            </a:r>
            <a:r>
              <a:rPr lang="en-US" sz="1600" dirty="0" err="1" smtClean="0"/>
              <a:t>Hicure</a:t>
            </a:r>
            <a:r>
              <a:rPr lang="en-US" sz="1600" dirty="0" smtClean="0"/>
              <a:t> per 100 </a:t>
            </a:r>
            <a:r>
              <a:rPr lang="en-US" sz="1600" dirty="0" err="1" smtClean="0"/>
              <a:t>ltr</a:t>
            </a:r>
            <a:r>
              <a:rPr lang="en-US" sz="1600" dirty="0" smtClean="0"/>
              <a:t> water, 1000 </a:t>
            </a:r>
            <a:r>
              <a:rPr lang="en-US" sz="1600" dirty="0" err="1" smtClean="0"/>
              <a:t>ltr</a:t>
            </a:r>
            <a:r>
              <a:rPr lang="en-US" sz="1600" dirty="0" smtClean="0"/>
              <a:t> per ha</a:t>
            </a:r>
            <a:endParaRPr lang="en-US" sz="16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552450" y="3209925"/>
          <a:ext cx="6553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55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Further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61" y="3603812"/>
            <a:ext cx="6289162" cy="2403553"/>
          </a:xfrm>
        </p:spPr>
        <p:txBody>
          <a:bodyPr/>
          <a:lstStyle/>
          <a:p>
            <a:r>
              <a:rPr lang="de-CH" dirty="0" smtClean="0"/>
              <a:t>Product availability When</a:t>
            </a:r>
          </a:p>
          <a:p>
            <a:r>
              <a:rPr lang="de-CH" dirty="0" smtClean="0"/>
              <a:t>Contact</a:t>
            </a:r>
          </a:p>
          <a:p>
            <a:r>
              <a:rPr lang="de-CH" dirty="0" smtClean="0"/>
              <a:t>Information products (Tech brochure, Leaflet, website)</a:t>
            </a:r>
          </a:p>
          <a:p>
            <a:endParaRPr lang="de-CH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08739" y="219919"/>
            <a:ext cx="1238491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rgbClr val="FFC000"/>
                </a:solidFill>
              </a:rPr>
              <a:t>Karin 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197" y="219919"/>
            <a:ext cx="6267202" cy="5282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/>
              <a:t>Q&amp;A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769423"/>
            <a:ext cx="8653745" cy="4076594"/>
          </a:xfrm>
        </p:spPr>
        <p:txBody>
          <a:bodyPr wrap="square" t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1800" dirty="0" smtClean="0"/>
              <a:t>Is it mixable with growth regulators like Bonzi</a:t>
            </a:r>
            <a:r>
              <a:rPr lang="de-CH" sz="1800" dirty="0"/>
              <a:t>, Carax, Dazide Enhance, </a:t>
            </a:r>
            <a:r>
              <a:rPr lang="de-CH" sz="1800" dirty="0" err="1" smtClean="0"/>
              <a:t>Regalis</a:t>
            </a:r>
            <a:r>
              <a:rPr lang="de-CH" sz="1800" dirty="0" smtClean="0"/>
              <a:t> </a:t>
            </a:r>
            <a:r>
              <a:rPr lang="de-CH" sz="1800" dirty="0"/>
              <a:t>? </a:t>
            </a:r>
            <a:endParaRPr lang="de-CH" sz="1800" dirty="0" smtClean="0"/>
          </a:p>
          <a:p>
            <a:pPr>
              <a:lnSpc>
                <a:spcPct val="150000"/>
              </a:lnSpc>
            </a:pPr>
            <a:r>
              <a:rPr lang="de-CH" sz="1800" dirty="0" err="1" smtClean="0"/>
              <a:t>Is</a:t>
            </a:r>
            <a:r>
              <a:rPr lang="de-CH" sz="1800" dirty="0" smtClean="0"/>
              <a:t> </a:t>
            </a:r>
            <a:r>
              <a:rPr lang="de-CH" sz="1800" dirty="0" err="1"/>
              <a:t>it</a:t>
            </a:r>
            <a:r>
              <a:rPr lang="de-CH" sz="1800" dirty="0"/>
              <a:t> </a:t>
            </a:r>
            <a:r>
              <a:rPr lang="de-CH" sz="1800" dirty="0" err="1"/>
              <a:t>mixable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</a:t>
            </a:r>
            <a:r>
              <a:rPr lang="de-CH" sz="1800" dirty="0" err="1"/>
              <a:t>fungicides</a:t>
            </a:r>
            <a:r>
              <a:rPr lang="de-CH" sz="1800" dirty="0"/>
              <a:t> </a:t>
            </a:r>
            <a:r>
              <a:rPr lang="de-CH" sz="1800" dirty="0" err="1"/>
              <a:t>like</a:t>
            </a:r>
            <a:r>
              <a:rPr lang="de-CH" sz="1800" dirty="0"/>
              <a:t> Switch / </a:t>
            </a:r>
            <a:r>
              <a:rPr lang="de-CH" sz="1800" dirty="0" err="1"/>
              <a:t>Ortiva</a:t>
            </a:r>
            <a:r>
              <a:rPr lang="de-CH" sz="18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dirty="0" smtClean="0">
                <a:solidFill>
                  <a:srgbClr val="0070C0"/>
                </a:solidFill>
              </a:rPr>
              <a:t>HICURE </a:t>
            </a:r>
            <a:r>
              <a:rPr lang="en-US" sz="1050" dirty="0">
                <a:solidFill>
                  <a:srgbClr val="0070C0"/>
                </a:solidFill>
              </a:rPr>
              <a:t>can be </a:t>
            </a:r>
            <a:r>
              <a:rPr lang="en-US" sz="1050" dirty="0" err="1">
                <a:solidFill>
                  <a:srgbClr val="0070C0"/>
                </a:solidFill>
              </a:rPr>
              <a:t>tankmixed</a:t>
            </a:r>
            <a:r>
              <a:rPr lang="en-US" sz="1050" dirty="0">
                <a:solidFill>
                  <a:srgbClr val="0070C0"/>
                </a:solidFill>
              </a:rPr>
              <a:t> with a large number of products amongst others fertilizers and most crop protection </a:t>
            </a:r>
            <a:r>
              <a:rPr lang="en-US" sz="1050" dirty="0" smtClean="0">
                <a:solidFill>
                  <a:srgbClr val="0070C0"/>
                </a:solidFill>
              </a:rPr>
              <a:t>products, test are done an no negative effects are observed. </a:t>
            </a:r>
            <a:r>
              <a:rPr lang="en-US" sz="1050" dirty="0">
                <a:solidFill>
                  <a:srgbClr val="0070C0"/>
                </a:solidFill>
              </a:rPr>
              <a:t>A test application on a small area is recommended if there is no experience with a certain mixture to avoid crop damage. Precautionary mixtures with more than two products are discouraged. Do not use </a:t>
            </a:r>
            <a:r>
              <a:rPr lang="en-US" sz="1050" dirty="0" err="1">
                <a:solidFill>
                  <a:srgbClr val="0070C0"/>
                </a:solidFill>
              </a:rPr>
              <a:t>Hicure</a:t>
            </a:r>
            <a:r>
              <a:rPr lang="en-US" sz="1050" dirty="0">
                <a:solidFill>
                  <a:srgbClr val="0070C0"/>
                </a:solidFill>
              </a:rPr>
              <a:t> in combination with </a:t>
            </a:r>
            <a:r>
              <a:rPr lang="en-US" sz="1050" dirty="0" err="1">
                <a:solidFill>
                  <a:srgbClr val="0070C0"/>
                </a:solidFill>
              </a:rPr>
              <a:t>sulphur</a:t>
            </a:r>
            <a:r>
              <a:rPr lang="en-US" sz="1050" dirty="0">
                <a:solidFill>
                  <a:srgbClr val="0070C0"/>
                </a:solidFill>
              </a:rPr>
              <a:t>, mineral oils or cupper containing products as this can cause serious crop damage.</a:t>
            </a:r>
          </a:p>
          <a:p>
            <a:pPr>
              <a:lnSpc>
                <a:spcPct val="150000"/>
              </a:lnSpc>
            </a:pPr>
            <a:r>
              <a:rPr lang="de-CH" sz="1800" dirty="0" err="1" smtClean="0"/>
              <a:t>Is</a:t>
            </a:r>
            <a:r>
              <a:rPr lang="de-CH" sz="1800" dirty="0" smtClean="0"/>
              <a:t> there a Phytotox risk in young </a:t>
            </a:r>
            <a:r>
              <a:rPr lang="de-CH" sz="1800" dirty="0"/>
              <a:t>plants</a:t>
            </a:r>
            <a:r>
              <a:rPr lang="de-CH" sz="1800" dirty="0" smtClean="0"/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050" dirty="0" err="1" smtClean="0">
                <a:solidFill>
                  <a:srgbClr val="0070C0"/>
                </a:solidFill>
              </a:rPr>
              <a:t>Hicure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is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tested</a:t>
            </a:r>
            <a:r>
              <a:rPr lang="de-CH" sz="1050" dirty="0" smtClean="0">
                <a:solidFill>
                  <a:srgbClr val="0070C0"/>
                </a:solidFill>
              </a:rPr>
              <a:t> in </a:t>
            </a:r>
            <a:r>
              <a:rPr lang="de-CH" sz="1050" dirty="0" err="1" smtClean="0">
                <a:solidFill>
                  <a:srgbClr val="0070C0"/>
                </a:solidFill>
              </a:rPr>
              <a:t>young</a:t>
            </a:r>
            <a:r>
              <a:rPr lang="de-CH" sz="1050" dirty="0" smtClean="0">
                <a:solidFill>
                  <a:srgbClr val="0070C0"/>
                </a:solidFill>
              </a:rPr>
              <a:t> plant </a:t>
            </a:r>
            <a:r>
              <a:rPr lang="de-CH" sz="1050" dirty="0" err="1" smtClean="0">
                <a:solidFill>
                  <a:srgbClr val="0070C0"/>
                </a:solidFill>
              </a:rPr>
              <a:t>production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several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crops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and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nog</a:t>
            </a:r>
            <a:r>
              <a:rPr lang="de-CH" sz="1050" dirty="0" smtClean="0">
                <a:solidFill>
                  <a:srgbClr val="0070C0"/>
                </a:solidFill>
              </a:rPr>
              <a:t> negative </a:t>
            </a:r>
            <a:r>
              <a:rPr lang="de-CH" sz="1050" dirty="0" err="1" smtClean="0">
                <a:solidFill>
                  <a:srgbClr val="0070C0"/>
                </a:solidFill>
              </a:rPr>
              <a:t>effects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are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observerd</a:t>
            </a:r>
            <a:r>
              <a:rPr lang="de-CH" sz="1050" dirty="0" smtClean="0">
                <a:solidFill>
                  <a:srgbClr val="0070C0"/>
                </a:solidFill>
              </a:rPr>
              <a:t>. </a:t>
            </a:r>
            <a:r>
              <a:rPr lang="en-US" sz="1050" dirty="0">
                <a:solidFill>
                  <a:srgbClr val="0070C0"/>
                </a:solidFill>
              </a:rPr>
              <a:t>A test application on a small area is recommended if there is no experience </a:t>
            </a:r>
            <a:r>
              <a:rPr lang="en-US" sz="1050" dirty="0" smtClean="0">
                <a:solidFill>
                  <a:srgbClr val="0070C0"/>
                </a:solidFill>
              </a:rPr>
              <a:t>with a crop</a:t>
            </a:r>
            <a:endParaRPr lang="de-CH" sz="105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197" y="219919"/>
            <a:ext cx="6267202" cy="5282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/>
              <a:t>Q&amp;A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769423"/>
            <a:ext cx="8653745" cy="4076594"/>
          </a:xfrm>
        </p:spPr>
        <p:txBody>
          <a:bodyPr wrap="square" t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de-CH" sz="1800" dirty="0" err="1" smtClean="0"/>
              <a:t>What</a:t>
            </a:r>
            <a:r>
              <a:rPr lang="de-CH" sz="1800" dirty="0" smtClean="0"/>
              <a:t> is the amount </a:t>
            </a:r>
            <a:r>
              <a:rPr lang="de-CH" sz="1800" dirty="0"/>
              <a:t>of water to use by spraying / drenching of the different </a:t>
            </a:r>
            <a:r>
              <a:rPr lang="de-CH" sz="1800" dirty="0" err="1"/>
              <a:t>crops</a:t>
            </a:r>
            <a:r>
              <a:rPr lang="de-CH" sz="1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050" dirty="0" err="1" smtClean="0">
                <a:solidFill>
                  <a:srgbClr val="0070C0"/>
                </a:solidFill>
              </a:rPr>
              <a:t>For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foliar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applications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recommend</a:t>
            </a:r>
            <a:r>
              <a:rPr lang="de-CH" sz="1050" dirty="0" smtClean="0">
                <a:solidFill>
                  <a:srgbClr val="0070C0"/>
                </a:solidFill>
              </a:rPr>
              <a:t> 1.000 – 1.500 </a:t>
            </a:r>
            <a:r>
              <a:rPr lang="de-CH" sz="1050" dirty="0" err="1" smtClean="0">
                <a:solidFill>
                  <a:srgbClr val="0070C0"/>
                </a:solidFill>
              </a:rPr>
              <a:t>liter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water</a:t>
            </a:r>
            <a:r>
              <a:rPr lang="de-CH" sz="1050" dirty="0" smtClean="0">
                <a:solidFill>
                  <a:srgbClr val="0070C0"/>
                </a:solidFill>
              </a:rPr>
              <a:t> per ha. </a:t>
            </a:r>
            <a:r>
              <a:rPr lang="de-CH" sz="1050" dirty="0" err="1" smtClean="0">
                <a:solidFill>
                  <a:srgbClr val="0070C0"/>
                </a:solidFill>
              </a:rPr>
              <a:t>Drench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rates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are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depending</a:t>
            </a:r>
            <a:r>
              <a:rPr lang="de-CH" sz="1050" dirty="0" smtClean="0">
                <a:solidFill>
                  <a:srgbClr val="0070C0"/>
                </a:solidFill>
              </a:rPr>
              <a:t> on </a:t>
            </a:r>
            <a:r>
              <a:rPr lang="de-CH" sz="1050" dirty="0" err="1" smtClean="0">
                <a:solidFill>
                  <a:srgbClr val="0070C0"/>
                </a:solidFill>
              </a:rPr>
              <a:t>potsize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and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number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plants</a:t>
            </a:r>
            <a:r>
              <a:rPr lang="de-CH" sz="1050" dirty="0" smtClean="0">
                <a:solidFill>
                  <a:srgbClr val="0070C0"/>
                </a:solidFill>
              </a:rPr>
              <a:t> per ha. </a:t>
            </a:r>
            <a:r>
              <a:rPr lang="de-CH" sz="1050" dirty="0" err="1" smtClean="0">
                <a:solidFill>
                  <a:srgbClr val="0070C0"/>
                </a:solidFill>
              </a:rPr>
              <a:t>Recommandation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is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to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make</a:t>
            </a:r>
            <a:r>
              <a:rPr lang="de-CH" sz="1050" dirty="0" smtClean="0">
                <a:solidFill>
                  <a:srgbClr val="0070C0"/>
                </a:solidFill>
              </a:rPr>
              <a:t> a </a:t>
            </a:r>
            <a:r>
              <a:rPr lang="de-CH" sz="1050" dirty="0" err="1" smtClean="0">
                <a:solidFill>
                  <a:srgbClr val="0070C0"/>
                </a:solidFill>
              </a:rPr>
              <a:t>solution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0.25% </a:t>
            </a:r>
            <a:r>
              <a:rPr lang="de-CH" sz="1050" dirty="0" err="1" smtClean="0">
                <a:solidFill>
                  <a:srgbClr val="0070C0"/>
                </a:solidFill>
              </a:rPr>
              <a:t>and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drench</a:t>
            </a:r>
            <a:r>
              <a:rPr lang="de-CH" sz="1050" dirty="0" smtClean="0">
                <a:solidFill>
                  <a:srgbClr val="0070C0"/>
                </a:solidFill>
              </a:rPr>
              <a:t> per </a:t>
            </a:r>
            <a:r>
              <a:rPr lang="de-CH" sz="1050" dirty="0" err="1" smtClean="0">
                <a:solidFill>
                  <a:srgbClr val="0070C0"/>
                </a:solidFill>
              </a:rPr>
              <a:t>pot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with</a:t>
            </a:r>
            <a:r>
              <a:rPr lang="de-CH" sz="1050" dirty="0" smtClean="0">
                <a:solidFill>
                  <a:srgbClr val="0070C0"/>
                </a:solidFill>
              </a:rPr>
              <a:t> 10%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the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potvolume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CH" sz="1800" dirty="0" smtClean="0"/>
              <a:t>What is </a:t>
            </a:r>
            <a:r>
              <a:rPr lang="de-CH" sz="1800" dirty="0"/>
              <a:t>the optimal temperature to apply the </a:t>
            </a:r>
            <a:r>
              <a:rPr lang="de-CH" sz="1800" dirty="0" err="1"/>
              <a:t>product</a:t>
            </a:r>
            <a:r>
              <a:rPr lang="de-CH" sz="1800" dirty="0"/>
              <a:t> </a:t>
            </a:r>
            <a:r>
              <a:rPr lang="de-CH" sz="1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050" dirty="0" err="1" smtClean="0">
                <a:solidFill>
                  <a:srgbClr val="0070C0"/>
                </a:solidFill>
              </a:rPr>
              <a:t>Hicure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is</a:t>
            </a:r>
            <a:r>
              <a:rPr lang="de-CH" sz="1050" dirty="0" smtClean="0">
                <a:solidFill>
                  <a:srgbClr val="0070C0"/>
                </a:solidFill>
              </a:rPr>
              <a:t> not sensitive </a:t>
            </a:r>
            <a:r>
              <a:rPr lang="de-CH" sz="1050" dirty="0" err="1" smtClean="0">
                <a:solidFill>
                  <a:srgbClr val="0070C0"/>
                </a:solidFill>
              </a:rPr>
              <a:t>for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temperature</a:t>
            </a:r>
            <a:r>
              <a:rPr lang="de-CH" sz="1050" dirty="0" smtClean="0">
                <a:solidFill>
                  <a:srgbClr val="0070C0"/>
                </a:solidFill>
              </a:rPr>
              <a:t>. </a:t>
            </a:r>
            <a:r>
              <a:rPr lang="de-CH" sz="1050" dirty="0" err="1" smtClean="0">
                <a:solidFill>
                  <a:srgbClr val="0070C0"/>
                </a:solidFill>
              </a:rPr>
              <a:t>At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lower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temperatures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the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plants</a:t>
            </a:r>
            <a:r>
              <a:rPr lang="de-CH" sz="1050" dirty="0" smtClean="0">
                <a:solidFill>
                  <a:srgbClr val="0070C0"/>
                </a:solidFill>
              </a:rPr>
              <a:t> will </a:t>
            </a:r>
            <a:r>
              <a:rPr lang="de-CH" sz="1050" dirty="0" err="1" smtClean="0">
                <a:solidFill>
                  <a:srgbClr val="0070C0"/>
                </a:solidFill>
              </a:rPr>
              <a:t>be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less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active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which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might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result</a:t>
            </a:r>
            <a:r>
              <a:rPr lang="de-CH" sz="1050" dirty="0" smtClean="0">
                <a:solidFill>
                  <a:srgbClr val="0070C0"/>
                </a:solidFill>
              </a:rPr>
              <a:t> in a </a:t>
            </a:r>
            <a:r>
              <a:rPr lang="de-CH" sz="1050" dirty="0" err="1" smtClean="0">
                <a:solidFill>
                  <a:srgbClr val="0070C0"/>
                </a:solidFill>
              </a:rPr>
              <a:t>reduced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uptake</a:t>
            </a:r>
            <a:endParaRPr lang="de-CH" sz="105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e-CH" sz="1800" dirty="0" smtClean="0"/>
              <a:t>What is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effect</a:t>
            </a:r>
            <a:r>
              <a:rPr lang="de-CH" sz="1800" dirty="0" smtClean="0"/>
              <a:t> on root development when dripping the </a:t>
            </a:r>
            <a:r>
              <a:rPr lang="de-CH" sz="1800" dirty="0" err="1" smtClean="0"/>
              <a:t>product</a:t>
            </a:r>
            <a:r>
              <a:rPr lang="de-CH" sz="1800" dirty="0" smtClean="0"/>
              <a:t>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050" dirty="0" smtClean="0">
                <a:solidFill>
                  <a:srgbClr val="0070C0"/>
                </a:solidFill>
              </a:rPr>
              <a:t>In </a:t>
            </a:r>
            <a:r>
              <a:rPr lang="de-CH" sz="1050" dirty="0" err="1" smtClean="0">
                <a:solidFill>
                  <a:srgbClr val="0070C0"/>
                </a:solidFill>
              </a:rPr>
              <a:t>tests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it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is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proven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that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roots</a:t>
            </a:r>
            <a:r>
              <a:rPr lang="de-CH" sz="1050" dirty="0" smtClean="0">
                <a:solidFill>
                  <a:srgbClr val="0070C0"/>
                </a:solidFill>
              </a:rPr>
              <a:t> do </a:t>
            </a:r>
            <a:r>
              <a:rPr lang="de-CH" sz="1050" dirty="0" err="1" smtClean="0">
                <a:solidFill>
                  <a:srgbClr val="0070C0"/>
                </a:solidFill>
              </a:rPr>
              <a:t>develop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better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with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drenches</a:t>
            </a:r>
            <a:r>
              <a:rPr lang="de-CH" sz="1050" dirty="0" smtClean="0">
                <a:solidFill>
                  <a:srgbClr val="0070C0"/>
                </a:solidFill>
              </a:rPr>
              <a:t>. In </a:t>
            </a:r>
            <a:r>
              <a:rPr lang="de-CH" sz="1050" dirty="0" err="1" smtClean="0">
                <a:solidFill>
                  <a:srgbClr val="0070C0"/>
                </a:solidFill>
              </a:rPr>
              <a:t>the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first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weeks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the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differences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are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small</a:t>
            </a:r>
            <a:r>
              <a:rPr lang="de-CH" sz="1050" dirty="0" smtClean="0">
                <a:solidFill>
                  <a:srgbClr val="0070C0"/>
                </a:solidFill>
              </a:rPr>
              <a:t> but </a:t>
            </a:r>
            <a:r>
              <a:rPr lang="de-CH" sz="1050" dirty="0" err="1" smtClean="0">
                <a:solidFill>
                  <a:srgbClr val="0070C0"/>
                </a:solidFill>
              </a:rPr>
              <a:t>root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development</a:t>
            </a:r>
            <a:r>
              <a:rPr lang="de-CH" sz="1050" dirty="0" smtClean="0">
                <a:solidFill>
                  <a:srgbClr val="0070C0"/>
                </a:solidFill>
              </a:rPr>
              <a:t> will </a:t>
            </a:r>
            <a:r>
              <a:rPr lang="de-CH" sz="1050" dirty="0" err="1" smtClean="0">
                <a:solidFill>
                  <a:srgbClr val="0070C0"/>
                </a:solidFill>
              </a:rPr>
              <a:t>contnue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longer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with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drenches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of</a:t>
            </a:r>
            <a:r>
              <a:rPr lang="de-CH" sz="1050" dirty="0" smtClean="0">
                <a:solidFill>
                  <a:srgbClr val="0070C0"/>
                </a:solidFill>
              </a:rPr>
              <a:t> </a:t>
            </a:r>
            <a:r>
              <a:rPr lang="de-CH" sz="1050" dirty="0" err="1" smtClean="0">
                <a:solidFill>
                  <a:srgbClr val="0070C0"/>
                </a:solidFill>
              </a:rPr>
              <a:t>Hicure</a:t>
            </a:r>
            <a:endParaRPr lang="de-CH" sz="105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e-CH" sz="1800" dirty="0" smtClean="0"/>
              <a:t>What is the optimal temperature to store </a:t>
            </a:r>
            <a:r>
              <a:rPr lang="de-CH" sz="1800" dirty="0" err="1" smtClean="0"/>
              <a:t>Hicure</a:t>
            </a:r>
            <a:r>
              <a:rPr lang="de-CH" sz="1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50" dirty="0" smtClean="0">
                <a:solidFill>
                  <a:srgbClr val="0070C0"/>
                </a:solidFill>
              </a:rPr>
              <a:t>HICURE doesn’t </a:t>
            </a:r>
            <a:r>
              <a:rPr lang="en-US" sz="1050" dirty="0">
                <a:solidFill>
                  <a:srgbClr val="0070C0"/>
                </a:solidFill>
              </a:rPr>
              <a:t>contain any preservatives and is stable for more years provided stored in closed packaging. It is recommended to store the product in a well-ventilated place at a temperature between 0 and 25°C. Do not expose the packaging to direct sunlight</a:t>
            </a:r>
            <a:r>
              <a:rPr lang="en-US" sz="1050" dirty="0" smtClean="0">
                <a:solidFill>
                  <a:srgbClr val="0070C0"/>
                </a:solidFill>
              </a:rPr>
              <a:t>.</a:t>
            </a:r>
            <a:endParaRPr lang="en-US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197" y="0"/>
            <a:ext cx="6267202" cy="7755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Amino acids </a:t>
            </a:r>
            <a:r>
              <a:rPr lang="en-US" dirty="0" smtClean="0"/>
              <a:t>play a key role in your crop development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6237" y="1845418"/>
            <a:ext cx="1378001" cy="1389107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latin typeface="Baskerville"/>
              </a:rPr>
              <a:t>Normal</a:t>
            </a:r>
            <a:endParaRPr lang="en-US" b="1" dirty="0">
              <a:latin typeface="Baskervill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7746" y="1845418"/>
            <a:ext cx="4151194" cy="1371509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Baskerville"/>
              </a:rPr>
              <a:t>Plants synthesize their own amino acids through thousands of chemical reactions and a significant use of </a:t>
            </a:r>
            <a:r>
              <a:rPr lang="en-US" dirty="0" smtClean="0">
                <a:latin typeface="Baskerville"/>
              </a:rPr>
              <a:t>energy</a:t>
            </a:r>
            <a:endParaRPr lang="en-US" dirty="0">
              <a:latin typeface="Baskervill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6236" y="3568381"/>
            <a:ext cx="1378002" cy="1383205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Baskerville"/>
              </a:rPr>
              <a:t>Stress/</a:t>
            </a:r>
            <a:br>
              <a:rPr lang="en-GB" b="1" dirty="0" smtClean="0">
                <a:latin typeface="Baskerville"/>
              </a:rPr>
            </a:br>
            <a:r>
              <a:rPr lang="en-GB" b="1" dirty="0" smtClean="0">
                <a:latin typeface="Baskerville"/>
              </a:rPr>
              <a:t>Sub-optimal</a:t>
            </a:r>
            <a:endParaRPr lang="en-US" b="1" dirty="0">
              <a:latin typeface="Baskervill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7746" y="3562479"/>
            <a:ext cx="4151194" cy="1389107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dirty="0" smtClean="0">
                <a:latin typeface="Baskerville"/>
              </a:rPr>
              <a:t>Plants </a:t>
            </a:r>
            <a:r>
              <a:rPr lang="en-GB" dirty="0">
                <a:latin typeface="Baskerville"/>
              </a:rPr>
              <a:t>decrease or stop the synthesis of </a:t>
            </a:r>
            <a:r>
              <a:rPr lang="en-GB" dirty="0" smtClean="0">
                <a:latin typeface="Baskerville"/>
              </a:rPr>
              <a:t>amino acids</a:t>
            </a:r>
            <a:r>
              <a:rPr lang="en-GB" dirty="0">
                <a:latin typeface="Baskerville"/>
              </a:rPr>
              <a:t> </a:t>
            </a:r>
            <a:r>
              <a:rPr lang="en-GB" dirty="0" smtClean="0">
                <a:latin typeface="Baskerville"/>
              </a:rPr>
              <a:t>and </a:t>
            </a:r>
            <a:r>
              <a:rPr lang="en-US" dirty="0" smtClean="0">
                <a:latin typeface="Baskerville"/>
              </a:rPr>
              <a:t>have </a:t>
            </a:r>
            <a:r>
              <a:rPr lang="en-US" dirty="0">
                <a:latin typeface="Baskerville"/>
              </a:rPr>
              <a:t>to hydrolyze or break down structural proteins to obtain the </a:t>
            </a:r>
            <a:r>
              <a:rPr lang="en-US" dirty="0" smtClean="0">
                <a:latin typeface="Baskerville"/>
              </a:rPr>
              <a:t>required amount or types of amino acids</a:t>
            </a:r>
            <a:endParaRPr lang="en-GB" dirty="0">
              <a:latin typeface="Baskerville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8738" y="1845418"/>
            <a:ext cx="2383713" cy="3106169"/>
          </a:xfrm>
          <a:prstGeom prst="roundRect">
            <a:avLst/>
          </a:prstGeom>
          <a:solidFill>
            <a:schemeClr val="bg1"/>
          </a:solidFill>
          <a:ln>
            <a:solidFill>
              <a:srgbClr val="AC145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Baskerville"/>
              </a:rPr>
              <a:t>These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activities require an extraordinary use of energy by plants and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consequently reduces quality of the plants and market value (€) </a:t>
            </a:r>
            <a:endParaRPr lang="en-US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236" y="1381592"/>
            <a:ext cx="2176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Baskerville"/>
              </a:rPr>
              <a:t>Growing conditions</a:t>
            </a:r>
            <a:endParaRPr lang="en-US" sz="1600" b="1" dirty="0">
              <a:latin typeface="Baskerville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5186706" y="3307091"/>
            <a:ext cx="2086981" cy="182821"/>
          </a:xfrm>
          <a:prstGeom prst="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3" y="0"/>
            <a:ext cx="6255326" cy="7481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use </a:t>
            </a:r>
            <a:r>
              <a:rPr lang="de-CH" dirty="0"/>
              <a:t>and </a:t>
            </a:r>
            <a:r>
              <a:rPr lang="de-CH" dirty="0" smtClean="0"/>
              <a:t>recommandation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34421"/>
              </p:ext>
            </p:extLst>
          </p:nvPr>
        </p:nvGraphicFramePr>
        <p:xfrm>
          <a:off x="749300" y="907648"/>
          <a:ext cx="7480300" cy="50418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24959"/>
                <a:gridCol w="1246934"/>
                <a:gridCol w="1126263"/>
                <a:gridCol w="1716210"/>
                <a:gridCol w="1126263"/>
                <a:gridCol w="1139671"/>
              </a:tblGrid>
              <a:tr h="400906"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Crop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Cultivation method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Application </a:t>
                      </a:r>
                      <a:r>
                        <a:rPr lang="nl-NL" sz="1200" dirty="0">
                          <a:effectLst/>
                          <a:latin typeface="Baskerville"/>
                        </a:rPr>
                        <a:t>type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Dose (product) per treatment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Minimum </a:t>
                      </a:r>
                      <a:r>
                        <a:rPr lang="nl-NL" sz="1200" dirty="0" smtClean="0">
                          <a:effectLst/>
                          <a:latin typeface="Baskerville"/>
                        </a:rPr>
                        <a:t>water volume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Recommended interval (days)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</a:tr>
              <a:tr h="40090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Pot plants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Greenhouse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0,125%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(125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5-7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Drench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0,25 %</a:t>
                      </a:r>
                      <a:endParaRPr lang="en-US" sz="1200" kern="120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Drench with 10% of</a:t>
                      </a:r>
                      <a:r>
                        <a:rPr lang="nl-NL" sz="1200" kern="1200" baseline="0" dirty="0" smtClean="0">
                          <a:effectLst/>
                          <a:latin typeface="Baskerville"/>
                        </a:rPr>
                        <a:t> pot </a:t>
                      </a: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volume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Cutflowers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  <a:latin typeface="Baskerville"/>
                          <a:ea typeface="Times New Roman"/>
                        </a:rPr>
                        <a:t>Greenhouse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0,125%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(125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Soil/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irrigation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2,5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Baskerville"/>
                          <a:ea typeface="+mn-ea"/>
                          <a:cs typeface="+mn-cs"/>
                        </a:rPr>
                        <a:t>NA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45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535" marR="18535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effectLst/>
                          <a:latin typeface="Baskerville"/>
                          <a:ea typeface="Times New Roman"/>
                        </a:rPr>
                        <a:t>Field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1,25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400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2,5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400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effectLst/>
                          <a:latin typeface="Baskerville"/>
                        </a:rPr>
                        <a:t>Soil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2.5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Baskerville"/>
                          <a:ea typeface="+mn-ea"/>
                          <a:cs typeface="+mn-cs"/>
                        </a:rPr>
                        <a:t>NA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Baskerville"/>
                        </a:rPr>
                        <a:t>Tree nursery and perennials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Baskerville"/>
                        </a:rPr>
                        <a:t>Greenhouse</a:t>
                      </a:r>
                      <a:endParaRPr lang="en-US" sz="1200" dirty="0">
                        <a:effectLst/>
                        <a:latin typeface="Baskerville"/>
                        <a:ea typeface="Times New Roman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Foliar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0,125%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(125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5-7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1000 L/ha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Drench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0,25 %</a:t>
                      </a:r>
                      <a:endParaRPr lang="en-US" sz="1200" kern="1200" dirty="0">
                        <a:effectLst/>
                        <a:latin typeface="Baskerville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(250 ml / 100 L water)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Baskerville"/>
                        </a:rPr>
                        <a:t>Drench with 10 % of the pot volume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1200" kern="1200" dirty="0">
                          <a:effectLst/>
                          <a:latin typeface="Baskerville"/>
                        </a:rPr>
                        <a:t>10-14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Baskerville"/>
                        <a:ea typeface="+mn-ea"/>
                        <a:cs typeface="+mn-cs"/>
                      </a:endParaRPr>
                    </a:p>
                  </a:txBody>
                  <a:tcPr marL="18535" marR="185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21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447" y="194254"/>
            <a:ext cx="6290952" cy="5671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Your Highest concentrated product</a:t>
            </a:r>
            <a:endParaRPr lang="en-US" dirty="0"/>
          </a:p>
        </p:txBody>
      </p:sp>
      <p:graphicFrame>
        <p:nvGraphicFramePr>
          <p:cNvPr id="75" name="Object 7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03055847"/>
              </p:ext>
            </p:extLst>
          </p:nvPr>
        </p:nvGraphicFramePr>
        <p:xfrm>
          <a:off x="1257300" y="2400300"/>
          <a:ext cx="6076952" cy="25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Chart" r:id="rId15" imgW="6076909" imgH="2552762" progId="MSGraph.Chart.8">
                  <p:embed followColorScheme="full"/>
                </p:oleObj>
              </mc:Choice>
              <mc:Fallback>
                <p:oleObj name="Chart" r:id="rId15" imgW="6076909" imgH="255276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57300" y="2400300"/>
                        <a:ext cx="6076952" cy="255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Placeholder 69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323013" y="5097463"/>
            <a:ext cx="6334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1EB842E-7539-477D-B0AB-C10D0BF3AEFF}" type="datetime'''''''''Or''g''''a''''n''i''c'''''''''''' Ca''r''''''bon'">
              <a:rPr lang="en-US" sz="1400">
                <a:latin typeface="Baskerville"/>
                <a:sym typeface="Baskerville"/>
              </a:rPr>
              <a:pPr/>
              <a:t>Organic Carbon</a:t>
            </a:fld>
            <a:endParaRPr lang="en-US" sz="1400" dirty="0">
              <a:latin typeface="Baskerville"/>
              <a:sym typeface="Baskerville"/>
            </a:endParaRPr>
          </a:p>
        </p:txBody>
      </p:sp>
      <p:sp>
        <p:nvSpPr>
          <p:cNvPr id="94" name="Text Placeholder 67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126038" y="5097463"/>
            <a:ext cx="6826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11A1F0B-65B0-48BD-9DF3-29B77475497A}" type="datetime'''''''N''''''i''''t''''''''''''ro''''''''g''''''''''''en'">
              <a:rPr lang="en-US" sz="1400">
                <a:latin typeface="Baskerville"/>
                <a:sym typeface="Baskerville"/>
              </a:rPr>
              <a:pPr/>
              <a:t>Nitrogen</a:t>
            </a:fld>
            <a:endParaRPr lang="en-US" sz="1400" dirty="0">
              <a:latin typeface="Baskerville"/>
              <a:sym typeface="Baskerville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313363" y="4722813"/>
            <a:ext cx="307975" cy="212725"/>
          </a:xfrm>
          <a:prstGeom prst="rect">
            <a:avLst/>
          </a:prstGeom>
          <a:solidFill>
            <a:srgbClr val="808080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8BBAF04-72EE-4146-AAA9-7D732DA6E050}" type="datetime'''1''''''''''''''%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marL="0" indent="0" algn="ctr">
                <a:spcBef>
                  <a:spcPct val="0"/>
                </a:spcBef>
                <a:buNone/>
              </a:pPr>
              <a:t>1%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90" name="Text Placeholder 6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043363" y="5097463"/>
            <a:ext cx="506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9BC594-ADA4-4194-9709-FA917FB67BE2}" type="datetime'As''''h''es'''''''''''">
              <a:rPr lang="en-US" sz="1400">
                <a:latin typeface="Arial"/>
                <a:sym typeface="Arial"/>
              </a:rPr>
              <a:pPr marL="0" indent="0" algn="ctr">
                <a:spcBef>
                  <a:spcPct val="0"/>
                </a:spcBef>
                <a:buNone/>
              </a:pPr>
              <a:t>Ashes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6" name="Text Placeholder 5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463675" y="5097463"/>
            <a:ext cx="97948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8D445CB-B4CF-4C15-89CC-043C1E37D169}" type="datetime'A''''m''i''''''''''no acid''s'' &amp; p''eptid''''e''''''s'''">
              <a:rPr lang="en-US" sz="1400">
                <a:latin typeface="Baskerville"/>
                <a:sym typeface="Baskerville"/>
              </a:rPr>
              <a:pPr/>
              <a:t>Amino acids &amp; peptides</a:t>
            </a:fld>
            <a:endParaRPr lang="en-US" sz="1400" dirty="0">
              <a:latin typeface="Baskerville"/>
              <a:sym typeface="Baskerville"/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141788" y="4665663"/>
            <a:ext cx="307975" cy="212725"/>
          </a:xfrm>
          <a:prstGeom prst="rect">
            <a:avLst/>
          </a:prstGeom>
          <a:solidFill>
            <a:srgbClr val="AC145A"/>
          </a:solidFill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270B263-714E-4C9F-B5D9-E52D4EA5D6D6}" type="datetime'''''''''4''''''''''''''''''''''''''%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marL="0" indent="0" algn="ctr">
                <a:spcBef>
                  <a:spcPct val="0"/>
                </a:spcBef>
                <a:buNone/>
              </a:pPr>
              <a:t>4%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89" name="Text Placeholder 6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884488" y="5097463"/>
            <a:ext cx="479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44504D0-0D69-467A-9972-52C6A6AB59C4}" type="datetime'W''''''''''a''t''''''''e''''''''''r'''''">
              <a:rPr lang="en-US" sz="1400">
                <a:latin typeface="Baskerville"/>
                <a:sym typeface="Baskerville"/>
              </a:rPr>
              <a:pPr/>
              <a:t>Water</a:t>
            </a:fld>
            <a:endParaRPr lang="en-US" sz="1400" dirty="0">
              <a:latin typeface="Baskerville"/>
              <a:sym typeface="Baskerville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5940" y="1032493"/>
            <a:ext cx="5887695" cy="10807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askerville"/>
              </a:rPr>
              <a:t>Composition: 62.5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% w/w amino acids and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peptides</a:t>
            </a:r>
            <a:endParaRPr lang="en-US" dirty="0">
              <a:solidFill>
                <a:schemeClr val="tx1"/>
              </a:solidFill>
              <a:latin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  <a:latin typeface="Baskerville"/>
              </a:rPr>
              <a:t>Formulation: Transparent </a:t>
            </a:r>
            <a:r>
              <a:rPr lang="de-CH" dirty="0">
                <a:solidFill>
                  <a:schemeClr val="tx1"/>
                </a:solidFill>
                <a:latin typeface="Baskerville"/>
              </a:rPr>
              <a:t>liquid (SL)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  <a:latin typeface="Baskerville"/>
              </a:rPr>
              <a:t>Packaging: </a:t>
            </a:r>
            <a:r>
              <a:rPr lang="de-CH" dirty="0" smtClean="0">
                <a:solidFill>
                  <a:schemeClr val="tx1"/>
                </a:solidFill>
                <a:latin typeface="Baskerville"/>
              </a:rPr>
              <a:t>5 </a:t>
            </a:r>
            <a:r>
              <a:rPr lang="de-CH" dirty="0">
                <a:solidFill>
                  <a:schemeClr val="tx1"/>
                </a:solidFill>
                <a:latin typeface="Baskerville"/>
              </a:rPr>
              <a:t>liter S-Pac bottle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2857591" y="3951670"/>
            <a:ext cx="359270" cy="3259467"/>
          </a:xfrm>
          <a:prstGeom prst="rightBrac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0318" y="5777344"/>
            <a:ext cx="1321315" cy="2018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latin typeface="Baskerville"/>
                <a:cs typeface="Baskerville"/>
              </a:rPr>
              <a:t>100%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940" y="3633848"/>
            <a:ext cx="884378" cy="249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  <a:latin typeface="Baskerville"/>
                <a:cs typeface="Baskerville"/>
              </a:rPr>
              <a:t>Peptides</a:t>
            </a:r>
            <a:endParaRPr lang="en-US" sz="12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1230" y="4686402"/>
            <a:ext cx="884378" cy="249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Free AA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000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4963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2" y="0"/>
            <a:ext cx="6279077" cy="7755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Our belief in a sustainable world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58789" y="2208904"/>
            <a:ext cx="2232701" cy="2232701"/>
          </a:xfrm>
          <a:prstGeom prst="ellipse">
            <a:avLst/>
          </a:prstGeom>
          <a:noFill/>
          <a:ln w="28575">
            <a:solidFill>
              <a:srgbClr val="B0005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83" y="3063843"/>
            <a:ext cx="1675829" cy="6643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9602" y="1497298"/>
            <a:ext cx="4775637" cy="1108330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"/>
              </a:rPr>
              <a:t>We want to participate </a:t>
            </a:r>
            <a:r>
              <a:rPr lang="en-US" sz="1600" dirty="0" smtClean="0">
                <a:latin typeface="Baskerville"/>
              </a:rPr>
              <a:t>in </a:t>
            </a:r>
            <a:r>
              <a:rPr lang="en-US" sz="1600" dirty="0">
                <a:latin typeface="Baskerville"/>
              </a:rPr>
              <a:t>a sustainable </a:t>
            </a:r>
            <a:r>
              <a:rPr lang="en-US" sz="1600" dirty="0" smtClean="0">
                <a:latin typeface="Baskerville"/>
              </a:rPr>
              <a:t>world</a:t>
            </a:r>
            <a:endParaRPr lang="en-US" sz="1600" dirty="0">
              <a:latin typeface="Baskerville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9602" y="2814122"/>
            <a:ext cx="4775637" cy="1108331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Baskerville"/>
              </a:rPr>
              <a:t>By combining our expertise and your needs to develop a new natural product</a:t>
            </a:r>
            <a:endParaRPr lang="en-US" sz="1600" dirty="0">
              <a:latin typeface="Baskerville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9602" y="4120604"/>
            <a:ext cx="4775637" cy="1141926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Baskerville"/>
              </a:rPr>
              <a:t>Biological stimulant</a:t>
            </a:r>
          </a:p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de-CH" sz="1600" dirty="0">
                <a:latin typeface="Baskerville"/>
              </a:rPr>
              <a:t>Improve quality and shelf life</a:t>
            </a:r>
          </a:p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de-CH" sz="1600" dirty="0">
                <a:latin typeface="Baskerville"/>
              </a:rPr>
              <a:t>Improve profitability</a:t>
            </a:r>
          </a:p>
          <a:p>
            <a:pPr marL="285750" indent="-285750">
              <a:buClr>
                <a:srgbClr val="B00058"/>
              </a:buClr>
              <a:buFont typeface="Wingdings" panose="05000000000000000000" pitchFamily="2" charset="2"/>
              <a:buChar char="Ø"/>
            </a:pPr>
            <a:r>
              <a:rPr lang="de-CH" sz="1600" dirty="0">
                <a:latin typeface="Baskerville"/>
              </a:rPr>
              <a:t>Fits in every crop </a:t>
            </a:r>
            <a:r>
              <a:rPr lang="de-CH" sz="1600" dirty="0" smtClean="0">
                <a:latin typeface="Baskerville"/>
              </a:rPr>
              <a:t>program</a:t>
            </a:r>
            <a:endParaRPr lang="de-CH" sz="1600" dirty="0">
              <a:latin typeface="Baskervill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4422" y="1497298"/>
            <a:ext cx="1111391" cy="1108331"/>
          </a:xfrm>
          <a:prstGeom prst="roundRect">
            <a:avLst/>
          </a:prstGeom>
          <a:solidFill>
            <a:srgbClr val="AC145A"/>
          </a:solidFill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latin typeface="Baskerville"/>
              </a:rPr>
              <a:t>Why</a:t>
            </a:r>
            <a:endParaRPr lang="en-US" sz="2400" dirty="0">
              <a:latin typeface="Baskerville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4422" y="2814122"/>
            <a:ext cx="1111391" cy="1108330"/>
          </a:xfrm>
          <a:prstGeom prst="roundRect">
            <a:avLst/>
          </a:prstGeom>
          <a:solidFill>
            <a:srgbClr val="AC145A"/>
          </a:solidFill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latin typeface="Baskerville"/>
              </a:rPr>
              <a:t>How</a:t>
            </a:r>
            <a:endParaRPr lang="en-US" sz="2400" dirty="0">
              <a:latin typeface="Baskerville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422" y="4120604"/>
            <a:ext cx="1111391" cy="1141925"/>
          </a:xfrm>
          <a:prstGeom prst="roundRect">
            <a:avLst/>
          </a:prstGeom>
          <a:solidFill>
            <a:srgbClr val="AC145A"/>
          </a:solidFill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latin typeface="Baskerville"/>
              </a:rPr>
              <a:t>What</a:t>
            </a:r>
            <a:endParaRPr lang="en-US" sz="2400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1969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20395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12" y="1306285"/>
            <a:ext cx="2868895" cy="1137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521" y="308758"/>
            <a:ext cx="6304878" cy="451263"/>
          </a:xfrm>
        </p:spPr>
        <p:txBody>
          <a:bodyPr anchor="b"/>
          <a:lstStyle/>
          <a:p>
            <a:r>
              <a:rPr lang="de-CH" dirty="0" smtClean="0"/>
              <a:t>Value of hicure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21436" y="3807032"/>
            <a:ext cx="2205990" cy="580572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Baskerville"/>
              </a:rPr>
              <a:t>Reliable</a:t>
            </a:r>
            <a:endParaRPr lang="en-US" dirty="0">
              <a:latin typeface="Baskerville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2781" y="3805041"/>
            <a:ext cx="2205992" cy="580572"/>
          </a:xfrm>
          <a:prstGeom prst="roundRect">
            <a:avLst/>
          </a:prstGeom>
          <a:solidFill>
            <a:srgbClr val="F2A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Baskerville"/>
              </a:rPr>
              <a:t>Powerful</a:t>
            </a:r>
            <a:endParaRPr lang="en-US" dirty="0">
              <a:latin typeface="Baskervill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21435" y="4523678"/>
            <a:ext cx="2205992" cy="914401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skerville"/>
              </a:rPr>
              <a:t>Proven </a:t>
            </a:r>
            <a:r>
              <a:rPr lang="en-US" sz="1200" dirty="0">
                <a:latin typeface="Baskerville"/>
              </a:rPr>
              <a:t>expertise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skerville"/>
              </a:rPr>
              <a:t>Crop </a:t>
            </a:r>
            <a:r>
              <a:rPr lang="en-US" sz="1200" dirty="0">
                <a:latin typeface="Baskerville"/>
              </a:rPr>
              <a:t>program </a:t>
            </a:r>
            <a:r>
              <a:rPr lang="en-US" sz="1200" dirty="0" smtClean="0">
                <a:latin typeface="Baskerville"/>
              </a:rPr>
              <a:t>compatible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Baskerville"/>
              </a:rPr>
              <a:t>Extensive trial results</a:t>
            </a:r>
            <a:endParaRPr lang="en-US" sz="1200" dirty="0">
              <a:latin typeface="Baskervill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42781" y="4525669"/>
            <a:ext cx="2205992" cy="914401"/>
          </a:xfrm>
          <a:prstGeom prst="roundRect">
            <a:avLst/>
          </a:prstGeom>
          <a:solidFill>
            <a:srgbClr val="F2A9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>
                <a:latin typeface="Baskerville"/>
              </a:rPr>
              <a:t>Improved profitability</a:t>
            </a:r>
            <a:endParaRPr lang="en-US" sz="1200" dirty="0">
              <a:latin typeface="Baskerville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>
                <a:latin typeface="Baskerville"/>
              </a:rPr>
              <a:t>Increased roots vigor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>
                <a:latin typeface="Baskerville"/>
              </a:rPr>
              <a:t>Ease of use</a:t>
            </a: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2466230" y="3555846"/>
            <a:ext cx="1494160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4798697" y="3538308"/>
            <a:ext cx="1494160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7077351" y="3555846"/>
            <a:ext cx="1494160" cy="144683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110314" y="3809023"/>
            <a:ext cx="2205992" cy="580572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atin typeface="Baskerville"/>
              </a:rPr>
              <a:t>Natural</a:t>
            </a:r>
            <a:endParaRPr lang="en-US" dirty="0">
              <a:latin typeface="Baskerville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10313" y="4523676"/>
            <a:ext cx="2205992" cy="914401"/>
          </a:xfrm>
          <a:prstGeom prst="roundRect">
            <a:avLst/>
          </a:prstGeom>
          <a:solidFill>
            <a:srgbClr val="AC145A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>
                <a:latin typeface="Baskerville"/>
              </a:rPr>
              <a:t>Safe to crops and nature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>
                <a:latin typeface="Baskerville"/>
              </a:rPr>
              <a:t>Improved vitality </a:t>
            </a:r>
            <a:r>
              <a:rPr lang="de-CH" sz="1200" dirty="0" smtClean="0">
                <a:latin typeface="Baskerville"/>
              </a:rPr>
              <a:t>/ </a:t>
            </a:r>
            <a:r>
              <a:rPr lang="de-CH" sz="1200" dirty="0">
                <a:latin typeface="Baskerville"/>
              </a:rPr>
              <a:t>shelf life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de-CH" sz="1200" dirty="0">
                <a:latin typeface="Baskerville"/>
              </a:rPr>
              <a:t>Bio certified*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225" y="5875026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 smtClean="0">
                <a:solidFill>
                  <a:srgbClr val="080808"/>
                </a:solidFill>
                <a:latin typeface="Baskerville"/>
              </a:rPr>
              <a:t>*Note: Natural origin </a:t>
            </a:r>
            <a:r>
              <a:rPr lang="de-CH" sz="900" u="sng" dirty="0" smtClean="0">
                <a:solidFill>
                  <a:srgbClr val="080808"/>
                </a:solidFill>
                <a:latin typeface="Baskerville"/>
              </a:rPr>
              <a:t>(</a:t>
            </a:r>
            <a:r>
              <a:rPr lang="de-CH" sz="900" u="sng" dirty="0">
                <a:solidFill>
                  <a:srgbClr val="080808"/>
                </a:solidFill>
                <a:latin typeface="Baskerville"/>
              </a:rPr>
              <a:t>acc. EU/354/2014)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6433" y="2301032"/>
            <a:ext cx="6998688" cy="1157467"/>
          </a:xfrm>
          <a:prstGeom prst="roundRect">
            <a:avLst/>
          </a:prstGeom>
          <a:solidFill>
            <a:schemeClr val="bg1"/>
          </a:solidFill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Baskerville"/>
              </a:rPr>
              <a:t>The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new p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owerful </a:t>
            </a:r>
            <a:r>
              <a:rPr lang="en-US" dirty="0" err="1">
                <a:solidFill>
                  <a:schemeClr val="tx1"/>
                </a:solidFill>
                <a:latin typeface="Baskerville"/>
              </a:rPr>
              <a:t>biostimulant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which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is safe in every aspect. You can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rely on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to mitigate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stress ; it will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provide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quality 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and shelf life to ensure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the value chain requirements.</a:t>
            </a:r>
            <a:endParaRPr lang="en-US" dirty="0">
              <a:solidFill>
                <a:schemeClr val="tx1"/>
              </a:solidFill>
              <a:latin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475" y="2600695"/>
            <a:ext cx="1229702" cy="5581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1600" b="1" dirty="0" smtClean="0">
                <a:latin typeface="Baskerville"/>
                <a:cs typeface="Baskerville"/>
              </a:rPr>
              <a:t>Product Positioning</a:t>
            </a:r>
            <a:endParaRPr lang="en-US" sz="1600" b="1" dirty="0" err="1" smtClean="0"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50" y="3841351"/>
            <a:ext cx="1408941" cy="5581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1600" b="1" dirty="0" smtClean="0">
                <a:latin typeface="Baskerville"/>
                <a:cs typeface="Baskerville"/>
              </a:rPr>
              <a:t>Value</a:t>
            </a:r>
            <a:endParaRPr lang="en-US" sz="1600" b="1" dirty="0" err="1" smtClean="0">
              <a:latin typeface="Baskerville"/>
              <a:cs typeface="Baskervil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475" y="4701806"/>
            <a:ext cx="1243266" cy="5581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1600" b="1" dirty="0" smtClean="0">
                <a:latin typeface="Baskerville"/>
                <a:cs typeface="Baskerville"/>
              </a:rPr>
              <a:t>Benefits</a:t>
            </a:r>
            <a:endParaRPr lang="en-US" sz="1600" b="1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530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28656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rapezoid 17"/>
          <p:cNvSpPr/>
          <p:nvPr/>
        </p:nvSpPr>
        <p:spPr>
          <a:xfrm>
            <a:off x="2777922" y="2905803"/>
            <a:ext cx="3484277" cy="1082860"/>
          </a:xfrm>
          <a:prstGeom prst="trapezoid">
            <a:avLst>
              <a:gd name="adj" fmla="val 9077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kern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338" y="0"/>
            <a:ext cx="6265061" cy="7600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Biostimulation</a:t>
            </a:r>
            <a:r>
              <a:rPr lang="en-US" dirty="0" smtClean="0"/>
              <a:t> new natural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836" y="5950407"/>
            <a:ext cx="654626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000" dirty="0">
                <a:solidFill>
                  <a:srgbClr val="080808"/>
                </a:solidFill>
                <a:latin typeface="Baskerville"/>
                <a:cs typeface="Baskerville"/>
              </a:rPr>
              <a:t>Source: EBIC, The European Biostimulants Industry consortium</a:t>
            </a:r>
            <a:endParaRPr lang="en-US" sz="1000" dirty="0">
              <a:solidFill>
                <a:srgbClr val="080808"/>
              </a:solidFill>
              <a:latin typeface="Baskerville"/>
              <a:cs typeface="Baskervill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43520" y="1523089"/>
            <a:ext cx="1866900" cy="190692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CROP NUTRITION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/>
            </a:r>
            <a:b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</a:b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Fertilizers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Soil Amendments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Substrates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25601" y="1523088"/>
            <a:ext cx="2049475" cy="196124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AC14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CROP PROTECTION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/>
            </a:r>
            <a:b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</a:b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Fungicides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Herbicides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Insecticides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PGR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23987" y="986056"/>
            <a:ext cx="2307558" cy="22206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CROP BIOSTIMULATION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e.g</a:t>
            </a:r>
            <a:r>
              <a:rPr lang="en-US" sz="1200" kern="0" dirty="0" smtClean="0">
                <a:solidFill>
                  <a:srgbClr val="000000"/>
                </a:solidFill>
                <a:latin typeface="Baskerville"/>
                <a:cs typeface="+mn-cs"/>
              </a:rPr>
              <a:t>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"/>
                <a:cs typeface="+mn-cs"/>
              </a:rPr>
              <a:t>Amino Acids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0237" y="3230495"/>
            <a:ext cx="2493818" cy="4393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kern="0" dirty="0">
                <a:solidFill>
                  <a:srgbClr val="000000"/>
                </a:solidFill>
                <a:latin typeface="Baskerville"/>
              </a:rPr>
              <a:t>Plant </a:t>
            </a:r>
            <a:r>
              <a:rPr lang="en-US" sz="1400" b="1" kern="0" dirty="0" err="1" smtClean="0">
                <a:solidFill>
                  <a:srgbClr val="000000"/>
                </a:solidFill>
                <a:latin typeface="Baskerville"/>
              </a:rPr>
              <a:t>biostimulant</a:t>
            </a:r>
            <a:r>
              <a:rPr lang="en-US" sz="1400" b="1" kern="0" dirty="0" smtClean="0">
                <a:solidFill>
                  <a:srgbClr val="000000"/>
                </a:solidFill>
                <a:latin typeface="Baskerville"/>
              </a:rPr>
              <a:t> contains </a:t>
            </a:r>
            <a:endParaRPr lang="en-US" sz="1400" b="1" kern="0" dirty="0">
              <a:solidFill>
                <a:srgbClr val="000000"/>
              </a:solidFill>
              <a:latin typeface="Baskervill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2665" y="3646132"/>
            <a:ext cx="7410202" cy="1733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"/>
              </a:rPr>
              <a:t>Substances and/ or Micro-organisms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"/>
              </a:rPr>
              <a:t>It functions when applied to plant or </a:t>
            </a:r>
            <a:r>
              <a:rPr lang="en-US" dirty="0" err="1">
                <a:latin typeface="Baskerville"/>
              </a:rPr>
              <a:t>rhizosphere</a:t>
            </a:r>
            <a:endParaRPr lang="en-US" dirty="0">
              <a:latin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skerville"/>
              </a:rPr>
              <a:t>It helps to </a:t>
            </a:r>
            <a:r>
              <a:rPr lang="en-US" dirty="0">
                <a:latin typeface="Baskerville"/>
              </a:rPr>
              <a:t>stimulate natural processes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skerville"/>
              </a:rPr>
              <a:t>To benefit nutrient uptake and nutrient use </a:t>
            </a:r>
            <a:r>
              <a:rPr lang="en-US" dirty="0" smtClean="0">
                <a:latin typeface="Baskerville"/>
              </a:rPr>
              <a:t>efficiency </a:t>
            </a:r>
            <a:endParaRPr lang="en-US" dirty="0">
              <a:latin typeface="Baskervill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skerville"/>
              </a:rPr>
              <a:t>To Tolerance </a:t>
            </a:r>
            <a:r>
              <a:rPr lang="en-US" dirty="0">
                <a:latin typeface="Baskerville"/>
              </a:rPr>
              <a:t>to abiotic </a:t>
            </a:r>
            <a:r>
              <a:rPr lang="en-US" dirty="0" smtClean="0">
                <a:latin typeface="Baskerville"/>
              </a:rPr>
              <a:t>stress</a:t>
            </a:r>
            <a:endParaRPr lang="en-US" dirty="0">
              <a:latin typeface="Baskervill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skerville"/>
              </a:rPr>
              <a:t>To improve crop </a:t>
            </a:r>
            <a:r>
              <a:rPr lang="en-US" dirty="0">
                <a:latin typeface="Baskerville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6791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9393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1"/>
          <p:cNvSpPr txBox="1">
            <a:spLocks/>
          </p:cNvSpPr>
          <p:nvPr/>
        </p:nvSpPr>
        <p:spPr>
          <a:xfrm>
            <a:off x="2624447" y="194254"/>
            <a:ext cx="6290952" cy="5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0" i="0" kern="1200" cap="all">
                <a:solidFill>
                  <a:srgbClr val="AC145A"/>
                </a:solidFill>
                <a:latin typeface="Bauer Bodoni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Biostimulation</a:t>
            </a:r>
            <a:r>
              <a:rPr lang="en-US" dirty="0" smtClean="0"/>
              <a:t> save plant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3" y="804012"/>
            <a:ext cx="7646625" cy="4402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38" y="-130881"/>
            <a:ext cx="6220670" cy="6095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89" y="-67565"/>
            <a:ext cx="6223252" cy="609819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8130" y="5267063"/>
            <a:ext cx="7839694" cy="736270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askerville"/>
                <a:cs typeface="Baskerville"/>
              </a:rPr>
              <a:t>Hicure</a:t>
            </a:r>
            <a:r>
              <a:rPr lang="en-US" sz="2000" dirty="0" smtClean="0">
                <a:solidFill>
                  <a:schemeClr val="tx1"/>
                </a:solidFill>
                <a:latin typeface="Baskerville"/>
                <a:cs typeface="Baskerville"/>
              </a:rPr>
              <a:t> gives the plants the amino acids and peptides they need already formed, saving biological energy</a:t>
            </a:r>
            <a:endParaRPr lang="en-US" sz="20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643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0945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Baskerville"/>
              <a:sym typeface="Baskervill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447" y="194254"/>
            <a:ext cx="6290952" cy="5671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Your Highest concentrated product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15940" y="1032493"/>
            <a:ext cx="5887695" cy="10807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askerville"/>
              </a:rPr>
              <a:t>Composition: 62.5</a:t>
            </a:r>
            <a:r>
              <a:rPr lang="en-US" dirty="0">
                <a:solidFill>
                  <a:schemeClr val="tx1"/>
                </a:solidFill>
                <a:latin typeface="Baskerville"/>
              </a:rPr>
              <a:t>% w/w amino acids and </a:t>
            </a:r>
            <a:r>
              <a:rPr lang="en-US" dirty="0" smtClean="0">
                <a:solidFill>
                  <a:schemeClr val="tx1"/>
                </a:solidFill>
                <a:latin typeface="Baskerville"/>
              </a:rPr>
              <a:t>peptides</a:t>
            </a:r>
            <a:endParaRPr lang="en-US" dirty="0">
              <a:solidFill>
                <a:schemeClr val="tx1"/>
              </a:solidFill>
              <a:latin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  <a:latin typeface="Baskerville"/>
              </a:rPr>
              <a:t>Formulation: Transparent </a:t>
            </a:r>
            <a:r>
              <a:rPr lang="de-CH" dirty="0">
                <a:solidFill>
                  <a:schemeClr val="tx1"/>
                </a:solidFill>
                <a:latin typeface="Baskerville"/>
              </a:rPr>
              <a:t>liquid (SL)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  <a:latin typeface="Baskerville"/>
              </a:rPr>
              <a:t>Packaging: </a:t>
            </a:r>
            <a:r>
              <a:rPr lang="de-CH" dirty="0" smtClean="0">
                <a:solidFill>
                  <a:schemeClr val="tx1"/>
                </a:solidFill>
                <a:latin typeface="Baskerville"/>
              </a:rPr>
              <a:t>5 </a:t>
            </a:r>
            <a:r>
              <a:rPr lang="de-CH" dirty="0">
                <a:solidFill>
                  <a:schemeClr val="tx1"/>
                </a:solidFill>
                <a:latin typeface="Baskerville"/>
              </a:rPr>
              <a:t>liter S-Pac bottle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940" y="3633848"/>
            <a:ext cx="884378" cy="249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  <a:latin typeface="Baskerville"/>
                <a:cs typeface="Baskerville"/>
              </a:rPr>
              <a:t>Peptides</a:t>
            </a:r>
            <a:endParaRPr lang="en-US" sz="12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33222221"/>
              </p:ext>
            </p:extLst>
          </p:nvPr>
        </p:nvGraphicFramePr>
        <p:xfrm>
          <a:off x="2895600" y="2476500"/>
          <a:ext cx="3067185" cy="3076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Chart" r:id="rId13" imgW="3067185" imgH="3076665" progId="MSGraph.Chart.8">
                  <p:embed followColorScheme="full"/>
                </p:oleObj>
              </mc:Choice>
              <mc:Fallback>
                <p:oleObj name="Chart" r:id="rId13" imgW="3067185" imgH="307666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5600" y="2476500"/>
                        <a:ext cx="3067185" cy="3076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Placeholder 18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849688" y="2355850"/>
            <a:ext cx="4937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F0F242F-A148-4690-9A17-3CAA3638AA99}" type="datetime'''''''''A''''sh''''''''''e''''''''''''''''''''''''s'''">
              <a:rPr lang="en-US" sz="1400">
                <a:sym typeface="Baskerville"/>
              </a:rPr>
              <a:pPr marL="0" indent="0" algn="r">
                <a:spcBef>
                  <a:spcPct val="0"/>
                </a:spcBef>
                <a:buNone/>
              </a:pPr>
              <a:t>Ashes</a:t>
            </a:fld>
            <a:endParaRPr lang="en-US" sz="1400" dirty="0">
              <a:sym typeface="Baskerville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907088" y="4021138"/>
            <a:ext cx="6905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EEF4A50-6D8B-4842-8171-BBE204A2EB9A}" type="datetime'''P''''e''p''t''i''d''''''''''''e''''''''''''''''''''s'''''">
              <a:rPr lang="en-US" sz="1400">
                <a:sym typeface="Baskerville"/>
              </a:rPr>
              <a:pPr/>
              <a:t>Peptides</a:t>
            </a:fld>
            <a:endParaRPr lang="en-US" sz="1400" dirty="0">
              <a:sym typeface="Baskerville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482850" y="5346700"/>
            <a:ext cx="13811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A6523CE-FDE3-453B-B049-CE85D633673D}" type="datetime'''''F''''''re''''''''''e'' ''Ami''n''''''''''o'' ''Ac''ids'''">
              <a:rPr lang="en-US" sz="1400">
                <a:sym typeface="Baskerville"/>
              </a:rPr>
              <a:pPr marL="0" indent="0" algn="r">
                <a:spcBef>
                  <a:spcPct val="0"/>
                </a:spcBef>
                <a:buNone/>
              </a:pPr>
              <a:t>Free Amino Acids</a:t>
            </a:fld>
            <a:endParaRPr lang="en-US" sz="1400" dirty="0">
              <a:sym typeface="Baskerville"/>
            </a:endParaRPr>
          </a:p>
        </p:txBody>
      </p:sp>
      <p:sp>
        <p:nvSpPr>
          <p:cNvPr id="37" name="Text Placeholder 20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522538" y="3516313"/>
            <a:ext cx="4667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E0E4141-2C77-4D57-9B60-AD60F85F7651}" type="datetime'''W''''a''''''t''''er'''''''''''''''''''">
              <a:rPr lang="en-US" sz="1400">
                <a:sym typeface="Baskerville"/>
              </a:rPr>
              <a:pPr marL="0" indent="0" algn="r">
                <a:spcBef>
                  <a:spcPct val="0"/>
                </a:spcBef>
                <a:buNone/>
              </a:pPr>
              <a:t>Water</a:t>
            </a:fld>
            <a:endParaRPr lang="en-US" sz="1400" dirty="0">
              <a:sym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7794" y="3740725"/>
            <a:ext cx="769279" cy="2979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latin typeface="Baskerville"/>
                <a:cs typeface="Baskerville"/>
              </a:rPr>
              <a:t>34%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9386" y="2674938"/>
            <a:ext cx="769279" cy="2979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>
                <a:latin typeface="Baskerville"/>
                <a:cs typeface="Baskerville"/>
              </a:rPr>
              <a:t>4</a:t>
            </a:r>
            <a:r>
              <a:rPr lang="de-CH" sz="1400" dirty="0" smtClean="0">
                <a:latin typeface="Baskerville"/>
                <a:cs typeface="Baskerville"/>
              </a:rPr>
              <a:t>%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26985" y="4560888"/>
            <a:ext cx="769279" cy="2979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solidFill>
                  <a:schemeClr val="bg1"/>
                </a:solidFill>
                <a:latin typeface="Baskerville"/>
                <a:cs typeface="Baskerville"/>
              </a:rPr>
              <a:t>10%</a:t>
            </a:r>
            <a:endParaRPr lang="en-US" sz="1400" dirty="0" err="1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2176" y="4014788"/>
            <a:ext cx="769279" cy="2979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400" dirty="0" smtClean="0">
                <a:latin typeface="Baskerville"/>
                <a:cs typeface="Baskerville"/>
              </a:rPr>
              <a:t>52%</a:t>
            </a:r>
            <a:endParaRPr lang="en-US" sz="14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350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276" y="1"/>
            <a:ext cx="6378084" cy="762000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minozuren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bouwstenen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prote</a:t>
            </a:r>
            <a:r>
              <a:rPr lang="en-US" dirty="0" err="1" smtClean="0">
                <a:latin typeface="Calibri"/>
                <a:cs typeface="Calibri"/>
              </a:rPr>
              <a:t>Ï</a:t>
            </a:r>
            <a:r>
              <a:rPr lang="en-US" dirty="0" err="1" smtClean="0"/>
              <a:t>nen</a:t>
            </a:r>
            <a:endParaRPr lang="en-US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6585" y="1140598"/>
            <a:ext cx="8806961" cy="2032000"/>
            <a:chOff x="-55" y="2705"/>
            <a:chExt cx="6169" cy="1496"/>
          </a:xfrm>
        </p:grpSpPr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4844" y="2705"/>
              <a:ext cx="113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 smtClean="0"/>
                <a:t>Proteine</a:t>
              </a:r>
              <a:endParaRPr lang="it-IT" sz="1600" dirty="0"/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3301" y="2705"/>
              <a:ext cx="113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/>
                <a:t>sub-unit</a:t>
              </a:r>
            </a:p>
          </p:txBody>
        </p: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170" y="2705"/>
              <a:ext cx="1905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 smtClean="0"/>
                <a:t>Peptide keten</a:t>
              </a:r>
              <a:endParaRPr lang="it-IT" sz="1600" dirty="0"/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-55" y="2705"/>
              <a:ext cx="1134" cy="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 smtClean="0"/>
                <a:t>Aminozuur</a:t>
              </a:r>
              <a:endParaRPr lang="it-IT" sz="1600" dirty="0"/>
            </a:p>
          </p:txBody>
        </p:sp>
        <p:pic>
          <p:nvPicPr>
            <p:cNvPr id="8" name="Picture 23" descr="300px-AminoAcidball_svg bianc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2939"/>
              <a:ext cx="816" cy="582"/>
            </a:xfrm>
            <a:prstGeom prst="rect">
              <a:avLst/>
            </a:prstGeom>
            <a:noFill/>
          </p:spPr>
        </p:pic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897" y="3385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3348" y="2931"/>
              <a:ext cx="1178" cy="1225"/>
              <a:chOff x="3348" y="2931"/>
              <a:chExt cx="1178" cy="1225"/>
            </a:xfrm>
          </p:grpSpPr>
          <p:pic>
            <p:nvPicPr>
              <p:cNvPr id="21" name="Picture 26" descr="proteine stru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122" r="57860"/>
              <a:stretch>
                <a:fillRect/>
              </a:stretch>
            </p:blipFill>
            <p:spPr bwMode="auto">
              <a:xfrm>
                <a:off x="3348" y="2931"/>
                <a:ext cx="1178" cy="1225"/>
              </a:xfrm>
              <a:prstGeom prst="rect">
                <a:avLst/>
              </a:prstGeom>
              <a:noFill/>
            </p:spPr>
          </p:pic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3619" y="3113"/>
                <a:ext cx="317" cy="9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483" y="3929"/>
                <a:ext cx="680" cy="1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4435" y="2931"/>
              <a:ext cx="1679" cy="1227"/>
              <a:chOff x="4435" y="2931"/>
              <a:chExt cx="1679" cy="1227"/>
            </a:xfrm>
          </p:grpSpPr>
          <p:pic>
            <p:nvPicPr>
              <p:cNvPr id="19" name="Picture 30" descr="proteine stru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22" t="69539"/>
              <a:stretch>
                <a:fillRect/>
              </a:stretch>
            </p:blipFill>
            <p:spPr bwMode="auto">
              <a:xfrm>
                <a:off x="4617" y="2931"/>
                <a:ext cx="1497" cy="1227"/>
              </a:xfrm>
              <a:prstGeom prst="rect">
                <a:avLst/>
              </a:prstGeom>
              <a:noFill/>
            </p:spPr>
          </p:pic>
          <p:sp>
            <p:nvSpPr>
              <p:cNvPr id="20" name="Rectangle 31"/>
              <p:cNvSpPr>
                <a:spLocks noChangeArrowheads="1"/>
              </p:cNvSpPr>
              <p:nvPr/>
            </p:nvSpPr>
            <p:spPr bwMode="auto">
              <a:xfrm>
                <a:off x="4435" y="3657"/>
                <a:ext cx="545" cy="18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1215" y="2931"/>
              <a:ext cx="2041" cy="1270"/>
              <a:chOff x="1215" y="2931"/>
              <a:chExt cx="2041" cy="1270"/>
            </a:xfrm>
          </p:grpSpPr>
          <p:pic>
            <p:nvPicPr>
              <p:cNvPr id="15" name="Picture 33" descr="proteine stru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058"/>
              <a:stretch>
                <a:fillRect/>
              </a:stretch>
            </p:blipFill>
            <p:spPr bwMode="auto">
              <a:xfrm>
                <a:off x="1260" y="2931"/>
                <a:ext cx="1996" cy="1228"/>
              </a:xfrm>
              <a:prstGeom prst="rect">
                <a:avLst/>
              </a:prstGeom>
              <a:noFill/>
            </p:spPr>
          </p:pic>
          <p:sp>
            <p:nvSpPr>
              <p:cNvPr id="16" name="Rectangle 34"/>
              <p:cNvSpPr>
                <a:spLocks noChangeArrowheads="1"/>
              </p:cNvSpPr>
              <p:nvPr/>
            </p:nvSpPr>
            <p:spPr bwMode="auto">
              <a:xfrm>
                <a:off x="1215" y="4020"/>
                <a:ext cx="1134" cy="18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35"/>
              <p:cNvSpPr>
                <a:spLocks noChangeArrowheads="1"/>
              </p:cNvSpPr>
              <p:nvPr/>
            </p:nvSpPr>
            <p:spPr bwMode="auto">
              <a:xfrm>
                <a:off x="2893" y="2976"/>
                <a:ext cx="272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36"/>
              <p:cNvSpPr>
                <a:spLocks noChangeArrowheads="1"/>
              </p:cNvSpPr>
              <p:nvPr/>
            </p:nvSpPr>
            <p:spPr bwMode="auto">
              <a:xfrm>
                <a:off x="1215" y="3067"/>
                <a:ext cx="317" cy="1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4436" y="3385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3166" y="3385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5" name="Content Placeholder 3"/>
          <p:cNvSpPr txBox="1">
            <a:spLocks/>
          </p:cNvSpPr>
          <p:nvPr/>
        </p:nvSpPr>
        <p:spPr>
          <a:xfrm>
            <a:off x="510577" y="3130091"/>
            <a:ext cx="8229600" cy="2905125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1pPr>
            <a:lvl2pPr marL="447675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623888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801688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9890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Aminozuren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bouwstoffen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eiwitten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Zijn</a:t>
            </a:r>
            <a:r>
              <a:rPr lang="en-US" dirty="0" smtClean="0"/>
              <a:t> het </a:t>
            </a:r>
            <a:r>
              <a:rPr lang="en-US" dirty="0" err="1" smtClean="0"/>
              <a:t>startpunt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synthese</a:t>
            </a:r>
            <a:r>
              <a:rPr lang="en-US" dirty="0" smtClean="0"/>
              <a:t> van </a:t>
            </a:r>
            <a:r>
              <a:rPr lang="en-US" dirty="0" err="1" smtClean="0"/>
              <a:t>o.a</a:t>
            </a:r>
            <a:r>
              <a:rPr lang="en-US" dirty="0" smtClean="0"/>
              <a:t>. </a:t>
            </a:r>
            <a:r>
              <a:rPr lang="en-US" dirty="0" err="1" smtClean="0"/>
              <a:t>vitaminen</a:t>
            </a:r>
            <a:r>
              <a:rPr lang="en-US" dirty="0" smtClean="0"/>
              <a:t>, </a:t>
            </a:r>
            <a:r>
              <a:rPr lang="en-US" dirty="0" err="1" smtClean="0"/>
              <a:t>nucleotiden</a:t>
            </a:r>
            <a:r>
              <a:rPr lang="en-US" dirty="0" smtClean="0"/>
              <a:t>, chlorophyll, </a:t>
            </a:r>
            <a:r>
              <a:rPr lang="en-US" dirty="0" err="1" smtClean="0"/>
              <a:t>enzymen</a:t>
            </a:r>
            <a:r>
              <a:rPr lang="en-US" dirty="0" smtClean="0"/>
              <a:t>, </a:t>
            </a:r>
            <a:r>
              <a:rPr lang="en-US" dirty="0" err="1" smtClean="0"/>
              <a:t>prote</a:t>
            </a:r>
            <a:r>
              <a:rPr lang="en-US" dirty="0" err="1" smtClean="0">
                <a:latin typeface="Calibri"/>
                <a:cs typeface="Calibri"/>
              </a:rPr>
              <a:t>ï</a:t>
            </a:r>
            <a:r>
              <a:rPr lang="en-US" dirty="0" err="1" smtClean="0"/>
              <a:t>nen</a:t>
            </a:r>
            <a:r>
              <a:rPr lang="en-US" dirty="0"/>
              <a:t>,</a:t>
            </a:r>
            <a:r>
              <a:rPr lang="en-US" dirty="0" smtClean="0"/>
              <a:t> etc..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Vervullen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voedende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/>
              <a:t> </a:t>
            </a:r>
            <a:r>
              <a:rPr lang="en-US" dirty="0" err="1" smtClean="0"/>
              <a:t>o.a</a:t>
            </a:r>
            <a:r>
              <a:rPr lang="en-US" dirty="0" smtClean="0"/>
              <a:t>. </a:t>
            </a:r>
            <a:r>
              <a:rPr lang="en-US" dirty="0" err="1" smtClean="0"/>
              <a:t>zaadkieming</a:t>
            </a:r>
            <a:r>
              <a:rPr lang="en-US" dirty="0" smtClean="0"/>
              <a:t>, </a:t>
            </a:r>
            <a:r>
              <a:rPr lang="en-US" dirty="0" err="1" smtClean="0"/>
              <a:t>eiwitsynthese</a:t>
            </a:r>
            <a:r>
              <a:rPr lang="en-US" dirty="0" smtClean="0"/>
              <a:t> en de </a:t>
            </a:r>
            <a:r>
              <a:rPr lang="en-US" dirty="0" err="1" smtClean="0"/>
              <a:t>vorming</a:t>
            </a:r>
            <a:r>
              <a:rPr lang="en-US" dirty="0" smtClean="0"/>
              <a:t> van </a:t>
            </a:r>
            <a:r>
              <a:rPr lang="en-US" dirty="0" err="1" smtClean="0"/>
              <a:t>phytohormonen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2644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>
              <a:latin typeface="Baskerville"/>
              <a:sym typeface="Baskerville"/>
            </a:endParaRPr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0" y="1881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High content of Free amino acid and short chain peptides </a:t>
            </a:r>
          </a:p>
        </p:txBody>
      </p:sp>
      <p:graphicFrame>
        <p:nvGraphicFramePr>
          <p:cNvPr id="430" name="Chart 4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474417"/>
              </p:ext>
            </p:extLst>
          </p:nvPr>
        </p:nvGraphicFramePr>
        <p:xfrm>
          <a:off x="322039" y="1066421"/>
          <a:ext cx="4107456" cy="288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1" name="Rounded Rectangle 430"/>
          <p:cNvSpPr/>
          <p:nvPr/>
        </p:nvSpPr>
        <p:spPr>
          <a:xfrm>
            <a:off x="758041" y="4940135"/>
            <a:ext cx="7839694" cy="736270"/>
          </a:xfrm>
          <a:prstGeom prst="roundRect">
            <a:avLst/>
          </a:prstGeom>
          <a:noFill/>
          <a:ln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askerville"/>
                <a:cs typeface="Baskerville"/>
              </a:rPr>
              <a:t>Easy uptake </a:t>
            </a:r>
            <a:r>
              <a:rPr lang="en-US" sz="1600" dirty="0">
                <a:solidFill>
                  <a:schemeClr val="tx1"/>
                </a:solidFill>
                <a:latin typeface="Baskerville"/>
                <a:cs typeface="Baskerville"/>
              </a:rPr>
              <a:t>by </a:t>
            </a:r>
            <a:r>
              <a:rPr lang="en-US" sz="1600" dirty="0" smtClean="0">
                <a:solidFill>
                  <a:schemeClr val="tx1"/>
                </a:solidFill>
                <a:latin typeface="Baskerville"/>
                <a:cs typeface="Baskerville"/>
              </a:rPr>
              <a:t>leaves </a:t>
            </a:r>
            <a:r>
              <a:rPr lang="en-US" sz="1600" dirty="0">
                <a:solidFill>
                  <a:schemeClr val="tx1"/>
                </a:solidFill>
                <a:latin typeface="Baskerville"/>
                <a:cs typeface="Baskerville"/>
              </a:rPr>
              <a:t>and </a:t>
            </a:r>
            <a:r>
              <a:rPr lang="en-US" sz="1600" dirty="0" smtClean="0">
                <a:solidFill>
                  <a:schemeClr val="tx1"/>
                </a:solidFill>
                <a:latin typeface="Baskerville"/>
                <a:cs typeface="Baskerville"/>
              </a:rPr>
              <a:t>roots</a:t>
            </a:r>
            <a:endParaRPr lang="en-US" sz="1600" dirty="0">
              <a:solidFill>
                <a:schemeClr val="tx1"/>
              </a:solidFill>
              <a:latin typeface="Baskerville"/>
              <a:cs typeface="Baskervi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askerville"/>
                <a:cs typeface="Baskerville"/>
              </a:rPr>
              <a:t>Minimal use of  energy for proteins synthetizing</a:t>
            </a:r>
            <a:endParaRPr lang="en-US" sz="1600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2626192" y="4319539"/>
            <a:ext cx="4034117" cy="301923"/>
          </a:xfrm>
          <a:prstGeom prst="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97307"/>
              </p:ext>
            </p:extLst>
          </p:nvPr>
        </p:nvGraphicFramePr>
        <p:xfrm>
          <a:off x="4591213" y="778219"/>
          <a:ext cx="4392469" cy="34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0134" y="831273"/>
            <a:ext cx="285008" cy="2256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%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033" y="942109"/>
            <a:ext cx="285008" cy="2256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1200" dirty="0" smtClean="0">
                <a:latin typeface="Baskerville"/>
                <a:cs typeface="Baskerville"/>
              </a:rPr>
              <a:t>%</a:t>
            </a:r>
            <a:endParaRPr lang="en-US" sz="1200" dirty="0" err="1" smtClean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333" y="3937298"/>
            <a:ext cx="2581835" cy="247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latin typeface="Baskerville"/>
              </a:rPr>
              <a:t>Molecular weight (</a:t>
            </a:r>
            <a:r>
              <a:rPr lang="en-US" sz="1400" dirty="0" err="1">
                <a:latin typeface="Baskerville"/>
              </a:rPr>
              <a:t>dalton</a:t>
            </a:r>
            <a:r>
              <a:rPr lang="en-US" sz="1400" dirty="0">
                <a:latin typeface="Baskerville"/>
              </a:rPr>
              <a:t>)</a:t>
            </a:r>
          </a:p>
          <a:p>
            <a:pPr algn="ctr"/>
            <a:endParaRPr lang="en-US" sz="1400" dirty="0" err="1" smtClean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6372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'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'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3&quot;&gt;&lt;elem m_fUsage=&quot;2.34144100000000010000E+000&quot;&gt;&lt;m_msothmcolidx val=&quot;0&quot;/&gt;&lt;m_rgb r=&quot;ac&quot; g=&quot;14&quot; b=&quot;5a&quot;/&gt;&lt;m_ppcolschidx tagver0=&quot;23004&quot; tagname0=&quot;m_ppcolschidxUNRECOGNIZED&quot; val=&quot;0&quot;/&gt;&lt;m_nBrightness val=&quot;0&quot;/&gt;&lt;/elem&gt;&lt;elem m_fUsage=&quot;1.96878690000000050000E+000&quot;&gt;&lt;m_msothmcolidx val=&quot;0&quot;/&gt;&lt;m_rgb r=&quot;f2&quot; g=&quot;a9&quot; b=&quot;0&quot;/&gt;&lt;m_ppcolschidx tagver0=&quot;23004&quot; tagname0=&quot;m_ppcolschidxUNRECOGNIZED&quot; val=&quot;0&quot;/&gt;&lt;m_nBrightness val=&quot;0&quot;/&gt;&lt;/elem&gt;&lt;elem m_fUsage=&quot;1.38510000000000000000E+000&quot;&gt;&lt;m_msothmcolidx val=&quot;0&quot;/&gt;&lt;m_rgb r=&quot;fa&quot; g=&quot;e6&quot; b=&quot;56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xD5WvrKE6UK_PHNpg_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93yeTwkEa24ZePJOee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K0pcDP0CY2OOh86Vq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tzqGTfY0Wv_G6xWf6h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HFXE9GPEevfkfNzDpG_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_PzOxcC0yn9oCvFhak_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ZL7KPM_UO16v1KdRsN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qbZXehL0qMgc99adtl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xD5WvrKE6UK_PHNpg_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PjSAcEyEqGQLF92SUa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UN3Usfo06M0tle9H_I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Kh6wrXkUuuy1U0oxxj.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4pL1OU5km9w9xITtC3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5KyvCRkE6VNuj.JdSX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q0IyVwS0KeHOI9qIcz0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msMqYabE6wFHZdynKE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X4ZK27LU2a5OZhuCZb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jmXRHuaEO7De0nC84X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liance Primary template Lscape">
  <a:themeElements>
    <a:clrScheme name="Custom 5">
      <a:dk1>
        <a:srgbClr val="2D2926"/>
      </a:dk1>
      <a:lt1>
        <a:sysClr val="window" lastClr="FFFFFF"/>
      </a:lt1>
      <a:dk2>
        <a:srgbClr val="3C1053"/>
      </a:dk2>
      <a:lt2>
        <a:srgbClr val="F2A900"/>
      </a:lt2>
      <a:accent1>
        <a:srgbClr val="F2A900"/>
      </a:accent1>
      <a:accent2>
        <a:srgbClr val="DC4405"/>
      </a:accent2>
      <a:accent3>
        <a:srgbClr val="AC145A"/>
      </a:accent3>
      <a:accent4>
        <a:srgbClr val="772583"/>
      </a:accent4>
      <a:accent5>
        <a:srgbClr val="0072CE"/>
      </a:accent5>
      <a:accent6>
        <a:srgbClr val="00843D"/>
      </a:accent6>
      <a:hlink>
        <a:srgbClr val="201747"/>
      </a:hlink>
      <a:folHlink>
        <a:srgbClr val="63323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latin typeface="Baskerville"/>
            <a:cs typeface="Baskervill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7F5AEC9DA4459616A3E51B07D6A7" ma:contentTypeVersion="0" ma:contentTypeDescription="Create a new document." ma:contentTypeScope="" ma:versionID="980484250c568971247ba4da3171c2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AF50EA-518E-48F6-8495-94319F5FC9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204BF9-C72E-4432-A600-ACE23F52A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E944A1-6D59-4F5B-B382-BCEEB107FE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18779</TotalTime>
  <Words>1958</Words>
  <Application>Microsoft Office PowerPoint</Application>
  <PresentationFormat>On-screen Show (4:3)</PresentationFormat>
  <Paragraphs>431</Paragraphs>
  <Slides>26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Baskerville</vt:lpstr>
      <vt:lpstr>Bauer Bodoni</vt:lpstr>
      <vt:lpstr>Calibri</vt:lpstr>
      <vt:lpstr>Times New Roman</vt:lpstr>
      <vt:lpstr>Wingdings</vt:lpstr>
      <vt:lpstr>Alliance Primary template Lscape</vt:lpstr>
      <vt:lpstr>Custom Design</vt:lpstr>
      <vt:lpstr>think-cell Slide</vt:lpstr>
      <vt:lpstr>Chart</vt:lpstr>
      <vt:lpstr>Hicure</vt:lpstr>
      <vt:lpstr>Current European situation forces market changes</vt:lpstr>
      <vt:lpstr>Our belief in a sustainable world</vt:lpstr>
      <vt:lpstr>Value of hicure</vt:lpstr>
      <vt:lpstr>Biostimulation new natural solution</vt:lpstr>
      <vt:lpstr>PowerPoint Presentation</vt:lpstr>
      <vt:lpstr>Your Highest concentrated product</vt:lpstr>
      <vt:lpstr>aminozuren zijn de bouwstenen voor proteÏnen</vt:lpstr>
      <vt:lpstr>High content of Free amino acid and short chain peptides </vt:lpstr>
      <vt:lpstr>functies van aminozuren in planten</vt:lpstr>
      <vt:lpstr>Your advantages / benefits with hicure</vt:lpstr>
      <vt:lpstr>improvement quality &amp; shelf life of your cutflowers </vt:lpstr>
      <vt:lpstr>Hicure improves Robustness &amp; shelf life of your cutflowers</vt:lpstr>
      <vt:lpstr>Use &amp; recommendations In cutflowers</vt:lpstr>
      <vt:lpstr> improves consumer garden performance in Pot  &amp; Bedding</vt:lpstr>
      <vt:lpstr>Hicure in vaste planten</vt:lpstr>
      <vt:lpstr>Hicure make your plants stronger </vt:lpstr>
      <vt:lpstr>Meeldauwbestrijding roos  - Red Naomi -</vt:lpstr>
      <vt:lpstr>Use and recommendations in Pot &amp; bedding plants</vt:lpstr>
      <vt:lpstr>Houdbaarheid Helleborus orientalis (snij)</vt:lpstr>
      <vt:lpstr>Further information </vt:lpstr>
      <vt:lpstr>Q&amp;A </vt:lpstr>
      <vt:lpstr>Q&amp;A </vt:lpstr>
      <vt:lpstr>Amino acids play a key role in your crop development</vt:lpstr>
      <vt:lpstr>use and recommandation</vt:lpstr>
      <vt:lpstr>Your Highest concentrated product</vt:lpstr>
    </vt:vector>
  </TitlesOfParts>
  <Company>Syngenta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Andy Pigott</dc:creator>
  <cp:lastModifiedBy>Tveter Lars NORO</cp:lastModifiedBy>
  <cp:revision>252</cp:revision>
  <cp:lastPrinted>2014-12-16T15:10:21Z</cp:lastPrinted>
  <dcterms:created xsi:type="dcterms:W3CDTF">2009-08-26T13:45:09Z</dcterms:created>
  <dcterms:modified xsi:type="dcterms:W3CDTF">2019-11-22T11:45:39Z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0x010100B1C27F5AEC9DA4459616A3E51B07D6A7</vt:lpwstr>
  </property>
</Properties>
</file>